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6"/>
    <p:sldMasterId id="2147483723" r:id="rId7"/>
  </p:sldMasterIdLst>
  <p:notesMasterIdLst>
    <p:notesMasterId r:id="rId47"/>
  </p:notesMasterIdLst>
  <p:handoutMasterIdLst>
    <p:handoutMasterId r:id="rId48"/>
  </p:handoutMasterIdLst>
  <p:sldIdLst>
    <p:sldId id="413" r:id="rId8"/>
    <p:sldId id="982" r:id="rId9"/>
    <p:sldId id="979" r:id="rId10"/>
    <p:sldId id="493" r:id="rId11"/>
    <p:sldId id="495" r:id="rId12"/>
    <p:sldId id="494" r:id="rId13"/>
    <p:sldId id="559" r:id="rId14"/>
    <p:sldId id="914" r:id="rId15"/>
    <p:sldId id="380" r:id="rId16"/>
    <p:sldId id="598" r:id="rId17"/>
    <p:sldId id="415" r:id="rId18"/>
    <p:sldId id="467" r:id="rId19"/>
    <p:sldId id="466" r:id="rId20"/>
    <p:sldId id="498" r:id="rId21"/>
    <p:sldId id="923" r:id="rId22"/>
    <p:sldId id="925" r:id="rId23"/>
    <p:sldId id="562" r:id="rId24"/>
    <p:sldId id="980" r:id="rId25"/>
    <p:sldId id="506" r:id="rId26"/>
    <p:sldId id="539" r:id="rId27"/>
    <p:sldId id="922" r:id="rId28"/>
    <p:sldId id="981" r:id="rId29"/>
    <p:sldId id="393" r:id="rId30"/>
    <p:sldId id="395" r:id="rId31"/>
    <p:sldId id="394" r:id="rId32"/>
    <p:sldId id="983" r:id="rId33"/>
    <p:sldId id="927" r:id="rId34"/>
    <p:sldId id="502" r:id="rId35"/>
    <p:sldId id="499" r:id="rId36"/>
    <p:sldId id="500" r:id="rId37"/>
    <p:sldId id="529" r:id="rId38"/>
    <p:sldId id="976" r:id="rId39"/>
    <p:sldId id="972" r:id="rId40"/>
    <p:sldId id="391" r:id="rId41"/>
    <p:sldId id="574" r:id="rId42"/>
    <p:sldId id="564" r:id="rId43"/>
    <p:sldId id="567" r:id="rId44"/>
    <p:sldId id="386" r:id="rId45"/>
    <p:sldId id="583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 SLIDES" id="{012ED236-F0AF-412D-98F4-EA5107E1A6B1}">
          <p14:sldIdLst/>
        </p14:section>
        <p14:section name="TITLE SLIDES" id="{4CA568DD-5D15-4DC9-81C8-C7C531EACDE7}">
          <p14:sldIdLst/>
        </p14:section>
        <p14:section name="General HPC and VSC overview" id="{67AD8858-98F6-4D22-B35A-1769B98125E3}">
          <p14:sldIdLst>
            <p14:sldId id="413"/>
            <p14:sldId id="982"/>
            <p14:sldId id="979"/>
            <p14:sldId id="493"/>
            <p14:sldId id="495"/>
            <p14:sldId id="494"/>
            <p14:sldId id="559"/>
            <p14:sldId id="914"/>
            <p14:sldId id="380"/>
            <p14:sldId id="598"/>
            <p14:sldId id="415"/>
            <p14:sldId id="467"/>
            <p14:sldId id="466"/>
            <p14:sldId id="498"/>
            <p14:sldId id="923"/>
            <p14:sldId id="925"/>
            <p14:sldId id="562"/>
            <p14:sldId id="980"/>
            <p14:sldId id="506"/>
            <p14:sldId id="539"/>
            <p14:sldId id="922"/>
            <p14:sldId id="981"/>
            <p14:sldId id="393"/>
            <p14:sldId id="395"/>
            <p14:sldId id="394"/>
          </p14:sldIdLst>
        </p14:section>
        <p14:section name="Job scheduler" id="{8ECBC322-32B6-4966-8909-852C022538BC}">
          <p14:sldIdLst>
            <p14:sldId id="983"/>
            <p14:sldId id="927"/>
            <p14:sldId id="502"/>
            <p14:sldId id="499"/>
            <p14:sldId id="500"/>
            <p14:sldId id="529"/>
            <p14:sldId id="976"/>
            <p14:sldId id="972"/>
          </p14:sldIdLst>
        </p14:section>
        <p14:section name="Toolchains and modules" id="{403D46D7-3538-4C10-80A2-71BB3EED3DBA}">
          <p14:sldIdLst>
            <p14:sldId id="391"/>
            <p14:sldId id="574"/>
            <p14:sldId id="564"/>
            <p14:sldId id="567"/>
            <p14:sldId id="386"/>
            <p14:sldId id="583"/>
          </p14:sldIdLst>
        </p14:section>
        <p14:section name="ICONS" id="{892FD1B5-75FD-4B60-A570-89C2D88C9120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5FC"/>
    <a:srgbClr val="F3F3F0"/>
    <a:srgbClr val="DB6D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62" y="7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257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2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openxmlformats.org/officeDocument/2006/relationships/slide" Target="slides/slide3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" Type="http://schemas.openxmlformats.org/officeDocument/2006/relationships/customXml" Target="../customXml/item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1.xml"/><Relationship Id="rId51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BDE4BA-39B7-4254-9740-464CBF19BEB3}" type="doc">
      <dgm:prSet loTypeId="urn:microsoft.com/office/officeart/2005/8/layout/architecture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C28705-7152-4784-A9FF-4AE3A06342BB}">
      <dgm:prSet phldrT="[Text]"/>
      <dgm:spPr/>
      <dgm:t>
        <a:bodyPr/>
        <a:lstStyle/>
        <a:p>
          <a:r>
            <a:rPr lang="en-US" dirty="0"/>
            <a:t>Introductory</a:t>
          </a:r>
        </a:p>
      </dgm:t>
    </dgm:pt>
    <dgm:pt modelId="{8F8246BA-4A4B-49C5-95CA-63FEBDC31029}" type="parTrans" cxnId="{7F1E0A21-A5E3-4838-9A29-EAE02C6401E7}">
      <dgm:prSet/>
      <dgm:spPr/>
      <dgm:t>
        <a:bodyPr/>
        <a:lstStyle/>
        <a:p>
          <a:endParaRPr lang="en-US"/>
        </a:p>
      </dgm:t>
    </dgm:pt>
    <dgm:pt modelId="{A7215CB9-E2D5-44D9-8172-33E5D31AA0CD}" type="sibTrans" cxnId="{7F1E0A21-A5E3-4838-9A29-EAE02C6401E7}">
      <dgm:prSet/>
      <dgm:spPr/>
      <dgm:t>
        <a:bodyPr/>
        <a:lstStyle/>
        <a:p>
          <a:endParaRPr lang="en-US"/>
        </a:p>
      </dgm:t>
    </dgm:pt>
    <dgm:pt modelId="{DA60E7CD-4AE5-4CDF-9FDC-B83E95E6EFDD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Intermediate</a:t>
          </a:r>
        </a:p>
      </dgm:t>
    </dgm:pt>
    <dgm:pt modelId="{BE5D8675-C53A-476E-A674-C79239E17B69}" type="parTrans" cxnId="{78F1A052-8C0F-4A20-87E8-DA577BC9827B}">
      <dgm:prSet/>
      <dgm:spPr/>
      <dgm:t>
        <a:bodyPr/>
        <a:lstStyle/>
        <a:p>
          <a:endParaRPr lang="en-US"/>
        </a:p>
      </dgm:t>
    </dgm:pt>
    <dgm:pt modelId="{6C4A71DB-F3C0-4532-A9DD-A31741D93230}" type="sibTrans" cxnId="{78F1A052-8C0F-4A20-87E8-DA577BC9827B}">
      <dgm:prSet/>
      <dgm:spPr/>
      <dgm:t>
        <a:bodyPr/>
        <a:lstStyle/>
        <a:p>
          <a:endParaRPr lang="en-US"/>
        </a:p>
      </dgm:t>
    </dgm:pt>
    <dgm:pt modelId="{B87E747F-F50E-46BD-8D92-7CC4E51C9496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Advanced</a:t>
          </a:r>
        </a:p>
      </dgm:t>
    </dgm:pt>
    <dgm:pt modelId="{36844B3B-85C2-46BC-8932-49DC227A761D}" type="parTrans" cxnId="{B89AEEF8-702D-4231-B9CE-FE9546179E98}">
      <dgm:prSet/>
      <dgm:spPr/>
      <dgm:t>
        <a:bodyPr/>
        <a:lstStyle/>
        <a:p>
          <a:endParaRPr lang="en-US"/>
        </a:p>
      </dgm:t>
    </dgm:pt>
    <dgm:pt modelId="{B8558381-5BA7-4EA1-97F0-51461A74FE13}" type="sibTrans" cxnId="{B89AEEF8-702D-4231-B9CE-FE9546179E98}">
      <dgm:prSet/>
      <dgm:spPr/>
      <dgm:t>
        <a:bodyPr/>
        <a:lstStyle/>
        <a:p>
          <a:endParaRPr lang="en-US"/>
        </a:p>
      </dgm:t>
    </dgm:pt>
    <dgm:pt modelId="{41A42D38-5130-453B-B9B8-AAA035678D72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Specialized</a:t>
          </a:r>
        </a:p>
      </dgm:t>
    </dgm:pt>
    <dgm:pt modelId="{BC31DE13-6A9B-4D84-BDF0-F2A9952983C2}" type="parTrans" cxnId="{7378754B-1778-49BD-914B-91DE8CD4D4B6}">
      <dgm:prSet/>
      <dgm:spPr/>
      <dgm:t>
        <a:bodyPr/>
        <a:lstStyle/>
        <a:p>
          <a:endParaRPr lang="en-US"/>
        </a:p>
      </dgm:t>
    </dgm:pt>
    <dgm:pt modelId="{8B6A1282-FC18-4798-A45A-2D4AE1063546}" type="sibTrans" cxnId="{7378754B-1778-49BD-914B-91DE8CD4D4B6}">
      <dgm:prSet/>
      <dgm:spPr/>
      <dgm:t>
        <a:bodyPr/>
        <a:lstStyle/>
        <a:p>
          <a:endParaRPr lang="en-US"/>
        </a:p>
      </dgm:t>
    </dgm:pt>
    <dgm:pt modelId="{FA26F696-B1DB-425B-8E60-C6448AF41518}">
      <dgm:prSet phldrT="[Text]"/>
      <dgm:spPr>
        <a:gradFill flip="none" rotWithShape="0">
          <a:gsLst>
            <a:gs pos="0">
              <a:srgbClr val="DB6C30"/>
            </a:gs>
            <a:gs pos="50000">
              <a:srgbClr val="E9A783"/>
            </a:gs>
            <a:gs pos="93000">
              <a:srgbClr val="F1C4AC"/>
            </a:gs>
          </a:gsLst>
          <a:lin ang="16800000" scaled="0"/>
          <a:tileRect/>
        </a:gradFill>
      </dgm:spPr>
      <dgm:t>
        <a:bodyPr/>
        <a:lstStyle/>
        <a:p>
          <a:r>
            <a:rPr lang="en-US" dirty="0" err="1"/>
            <a:t>Infosession</a:t>
          </a:r>
          <a:endParaRPr lang="en-US" dirty="0"/>
        </a:p>
      </dgm:t>
    </dgm:pt>
    <dgm:pt modelId="{24D5AE37-48EB-4C7E-A7F9-78A4B5ECA98D}" type="parTrans" cxnId="{444C4653-AEB0-4386-9EA2-00FD0156C129}">
      <dgm:prSet/>
      <dgm:spPr/>
      <dgm:t>
        <a:bodyPr/>
        <a:lstStyle/>
        <a:p>
          <a:endParaRPr lang="en-US"/>
        </a:p>
      </dgm:t>
    </dgm:pt>
    <dgm:pt modelId="{C18BC49D-4ABA-467F-A1C8-F032857E0A70}" type="sibTrans" cxnId="{444C4653-AEB0-4386-9EA2-00FD0156C129}">
      <dgm:prSet/>
      <dgm:spPr/>
      <dgm:t>
        <a:bodyPr/>
        <a:lstStyle/>
        <a:p>
          <a:endParaRPr lang="en-US"/>
        </a:p>
      </dgm:t>
    </dgm:pt>
    <dgm:pt modelId="{85D019AE-A6C5-4182-AC84-05F6115D3E97}" type="pres">
      <dgm:prSet presAssocID="{8CBDE4BA-39B7-4254-9740-464CBF19BEB3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59012A97-F017-4C2B-A598-61DBF26B65E5}" type="pres">
      <dgm:prSet presAssocID="{75C28705-7152-4784-A9FF-4AE3A06342BB}" presName="vertOne" presStyleCnt="0"/>
      <dgm:spPr/>
    </dgm:pt>
    <dgm:pt modelId="{AF6AA412-60EF-46A3-BC61-5EDE23A1B2CB}" type="pres">
      <dgm:prSet presAssocID="{75C28705-7152-4784-A9FF-4AE3A06342BB}" presName="txOne" presStyleLbl="node0" presStyleIdx="0" presStyleCnt="1" custScaleX="74052" custLinFactNeighborX="-12396" custLinFactNeighborY="-1811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91C48D3-E606-4904-921A-2B42AA85A68E}" type="pres">
      <dgm:prSet presAssocID="{75C28705-7152-4784-A9FF-4AE3A06342BB}" presName="parTransOne" presStyleCnt="0"/>
      <dgm:spPr/>
    </dgm:pt>
    <dgm:pt modelId="{DB1E66F1-F535-44E3-9518-D0094D8D794F}" type="pres">
      <dgm:prSet presAssocID="{75C28705-7152-4784-A9FF-4AE3A06342BB}" presName="horzOne" presStyleCnt="0"/>
      <dgm:spPr/>
    </dgm:pt>
    <dgm:pt modelId="{808B43CC-3567-4437-967E-B8084FC039B1}" type="pres">
      <dgm:prSet presAssocID="{DA60E7CD-4AE5-4CDF-9FDC-B83E95E6EFDD}" presName="vertTwo" presStyleCnt="0"/>
      <dgm:spPr/>
    </dgm:pt>
    <dgm:pt modelId="{D499C4F7-3761-4759-AADD-3F38D2CC23E9}" type="pres">
      <dgm:prSet presAssocID="{DA60E7CD-4AE5-4CDF-9FDC-B83E95E6EFDD}" presName="txTwo" presStyleLbl="node2" presStyleIdx="0" presStyleCnt="2" custLinFactY="-41082" custLinFactNeighborX="843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55236E0-B7E8-481E-82E7-D668FA9EE76D}" type="pres">
      <dgm:prSet presAssocID="{DA60E7CD-4AE5-4CDF-9FDC-B83E95E6EFDD}" presName="parTransTwo" presStyleCnt="0"/>
      <dgm:spPr/>
    </dgm:pt>
    <dgm:pt modelId="{F7EFF2E2-CB4E-49B1-95A8-8EF48AA26EC8}" type="pres">
      <dgm:prSet presAssocID="{DA60E7CD-4AE5-4CDF-9FDC-B83E95E6EFDD}" presName="horzTwo" presStyleCnt="0"/>
      <dgm:spPr/>
    </dgm:pt>
    <dgm:pt modelId="{72B3E6AB-966D-4CCD-9542-D29A9A7239D8}" type="pres">
      <dgm:prSet presAssocID="{B87E747F-F50E-46BD-8D92-7CC4E51C9496}" presName="vertThree" presStyleCnt="0"/>
      <dgm:spPr/>
    </dgm:pt>
    <dgm:pt modelId="{D6546D9E-A15E-4C54-8703-4F1E49F63FC4}" type="pres">
      <dgm:prSet presAssocID="{B87E747F-F50E-46BD-8D92-7CC4E51C9496}" presName="txThree" presStyleLbl="node3" presStyleIdx="0" presStyleCnt="2" custLinFactNeighborX="2581" custLinFactNeighborY="-8545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0D3E14A-E5D5-440E-9CAB-B9997CEB0F52}" type="pres">
      <dgm:prSet presAssocID="{B87E747F-F50E-46BD-8D92-7CC4E51C9496}" presName="horzThree" presStyleCnt="0"/>
      <dgm:spPr/>
    </dgm:pt>
    <dgm:pt modelId="{CE492B85-D0C8-463D-AABC-C4D08160634F}" type="pres">
      <dgm:prSet presAssocID="{B8558381-5BA7-4EA1-97F0-51461A74FE13}" presName="sibSpaceThree" presStyleCnt="0"/>
      <dgm:spPr/>
    </dgm:pt>
    <dgm:pt modelId="{44AAEA40-30B7-4CBC-8675-B03A25DAB7FC}" type="pres">
      <dgm:prSet presAssocID="{41A42D38-5130-453B-B9B8-AAA035678D72}" presName="vertThree" presStyleCnt="0"/>
      <dgm:spPr/>
    </dgm:pt>
    <dgm:pt modelId="{BA647E63-CF76-4EC9-8D8C-B1269C1CADE2}" type="pres">
      <dgm:prSet presAssocID="{41A42D38-5130-453B-B9B8-AAA035678D72}" presName="txThree" presStyleLbl="node3" presStyleIdx="1" presStyleCnt="2" custLinFactNeighborX="3161" custLinFactNeighborY="-855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AFBC783-13D2-4B6A-AD3B-5BA62176B7C3}" type="pres">
      <dgm:prSet presAssocID="{41A42D38-5130-453B-B9B8-AAA035678D72}" presName="horzThree" presStyleCnt="0"/>
      <dgm:spPr/>
    </dgm:pt>
    <dgm:pt modelId="{65A3CCAE-ACCF-47B4-AE1A-61EDD46474F4}" type="pres">
      <dgm:prSet presAssocID="{6C4A71DB-F3C0-4532-A9DD-A31741D93230}" presName="sibSpaceTwo" presStyleCnt="0"/>
      <dgm:spPr/>
    </dgm:pt>
    <dgm:pt modelId="{8C6E1DFB-0743-4DDD-9327-0E67526D26B8}" type="pres">
      <dgm:prSet presAssocID="{FA26F696-B1DB-425B-8E60-C6448AF41518}" presName="vertTwo" presStyleCnt="0"/>
      <dgm:spPr/>
    </dgm:pt>
    <dgm:pt modelId="{703AD602-2909-4445-905E-A55DADA60413}" type="pres">
      <dgm:prSet presAssocID="{FA26F696-B1DB-425B-8E60-C6448AF41518}" presName="txTwo" presStyleLbl="node2" presStyleIdx="1" presStyleCnt="2" custScaleX="63284" custScaleY="409178" custLinFactY="11090" custLinFactNeighborX="147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321F4D2-85DC-4D7B-8555-9A3E01B50AC5}" type="pres">
      <dgm:prSet presAssocID="{FA26F696-B1DB-425B-8E60-C6448AF41518}" presName="horzTwo" presStyleCnt="0"/>
      <dgm:spPr/>
    </dgm:pt>
  </dgm:ptLst>
  <dgm:cxnLst>
    <dgm:cxn modelId="{DDC225F5-2048-48F0-90EE-A41ECF431385}" type="presOf" srcId="{8CBDE4BA-39B7-4254-9740-464CBF19BEB3}" destId="{85D019AE-A6C5-4182-AC84-05F6115D3E97}" srcOrd="0" destOrd="0" presId="urn:microsoft.com/office/officeart/2005/8/layout/architecture"/>
    <dgm:cxn modelId="{78F1A052-8C0F-4A20-87E8-DA577BC9827B}" srcId="{75C28705-7152-4784-A9FF-4AE3A06342BB}" destId="{DA60E7CD-4AE5-4CDF-9FDC-B83E95E6EFDD}" srcOrd="0" destOrd="0" parTransId="{BE5D8675-C53A-476E-A674-C79239E17B69}" sibTransId="{6C4A71DB-F3C0-4532-A9DD-A31741D93230}"/>
    <dgm:cxn modelId="{7378754B-1778-49BD-914B-91DE8CD4D4B6}" srcId="{DA60E7CD-4AE5-4CDF-9FDC-B83E95E6EFDD}" destId="{41A42D38-5130-453B-B9B8-AAA035678D72}" srcOrd="1" destOrd="0" parTransId="{BC31DE13-6A9B-4D84-BDF0-F2A9952983C2}" sibTransId="{8B6A1282-FC18-4798-A45A-2D4AE1063546}"/>
    <dgm:cxn modelId="{DD3B32B3-8774-4DFB-8D3B-63E6048D9192}" type="presOf" srcId="{FA26F696-B1DB-425B-8E60-C6448AF41518}" destId="{703AD602-2909-4445-905E-A55DADA60413}" srcOrd="0" destOrd="0" presId="urn:microsoft.com/office/officeart/2005/8/layout/architecture"/>
    <dgm:cxn modelId="{444C4653-AEB0-4386-9EA2-00FD0156C129}" srcId="{75C28705-7152-4784-A9FF-4AE3A06342BB}" destId="{FA26F696-B1DB-425B-8E60-C6448AF41518}" srcOrd="1" destOrd="0" parTransId="{24D5AE37-48EB-4C7E-A7F9-78A4B5ECA98D}" sibTransId="{C18BC49D-4ABA-467F-A1C8-F032857E0A70}"/>
    <dgm:cxn modelId="{940F1A60-6E80-4875-AF6B-4AF63BA282BD}" type="presOf" srcId="{DA60E7CD-4AE5-4CDF-9FDC-B83E95E6EFDD}" destId="{D499C4F7-3761-4759-AADD-3F38D2CC23E9}" srcOrd="0" destOrd="0" presId="urn:microsoft.com/office/officeart/2005/8/layout/architecture"/>
    <dgm:cxn modelId="{A5CE38CC-CD05-47D7-9484-04EB6DE10171}" type="presOf" srcId="{75C28705-7152-4784-A9FF-4AE3A06342BB}" destId="{AF6AA412-60EF-46A3-BC61-5EDE23A1B2CB}" srcOrd="0" destOrd="0" presId="urn:microsoft.com/office/officeart/2005/8/layout/architecture"/>
    <dgm:cxn modelId="{B89AEEF8-702D-4231-B9CE-FE9546179E98}" srcId="{DA60E7CD-4AE5-4CDF-9FDC-B83E95E6EFDD}" destId="{B87E747F-F50E-46BD-8D92-7CC4E51C9496}" srcOrd="0" destOrd="0" parTransId="{36844B3B-85C2-46BC-8932-49DC227A761D}" sibTransId="{B8558381-5BA7-4EA1-97F0-51461A74FE13}"/>
    <dgm:cxn modelId="{136C5202-4FC6-4F6B-87F6-3E780510D70B}" type="presOf" srcId="{B87E747F-F50E-46BD-8D92-7CC4E51C9496}" destId="{D6546D9E-A15E-4C54-8703-4F1E49F63FC4}" srcOrd="0" destOrd="0" presId="urn:microsoft.com/office/officeart/2005/8/layout/architecture"/>
    <dgm:cxn modelId="{1D154D92-C776-410B-92A6-E8948D3F9D50}" type="presOf" srcId="{41A42D38-5130-453B-B9B8-AAA035678D72}" destId="{BA647E63-CF76-4EC9-8D8C-B1269C1CADE2}" srcOrd="0" destOrd="0" presId="urn:microsoft.com/office/officeart/2005/8/layout/architecture"/>
    <dgm:cxn modelId="{7F1E0A21-A5E3-4838-9A29-EAE02C6401E7}" srcId="{8CBDE4BA-39B7-4254-9740-464CBF19BEB3}" destId="{75C28705-7152-4784-A9FF-4AE3A06342BB}" srcOrd="0" destOrd="0" parTransId="{8F8246BA-4A4B-49C5-95CA-63FEBDC31029}" sibTransId="{A7215CB9-E2D5-44D9-8172-33E5D31AA0CD}"/>
    <dgm:cxn modelId="{5C37053F-240D-4C30-A52A-A6CD0DF0A1B4}" type="presParOf" srcId="{85D019AE-A6C5-4182-AC84-05F6115D3E97}" destId="{59012A97-F017-4C2B-A598-61DBF26B65E5}" srcOrd="0" destOrd="0" presId="urn:microsoft.com/office/officeart/2005/8/layout/architecture"/>
    <dgm:cxn modelId="{C6A5BD02-73E9-4647-A376-96FADD19937A}" type="presParOf" srcId="{59012A97-F017-4C2B-A598-61DBF26B65E5}" destId="{AF6AA412-60EF-46A3-BC61-5EDE23A1B2CB}" srcOrd="0" destOrd="0" presId="urn:microsoft.com/office/officeart/2005/8/layout/architecture"/>
    <dgm:cxn modelId="{8491EEE7-7E2F-474F-9D6B-392B9DA5F47A}" type="presParOf" srcId="{59012A97-F017-4C2B-A598-61DBF26B65E5}" destId="{891C48D3-E606-4904-921A-2B42AA85A68E}" srcOrd="1" destOrd="0" presId="urn:microsoft.com/office/officeart/2005/8/layout/architecture"/>
    <dgm:cxn modelId="{DA89626C-1166-4C35-8EB9-7B32F24E9051}" type="presParOf" srcId="{59012A97-F017-4C2B-A598-61DBF26B65E5}" destId="{DB1E66F1-F535-44E3-9518-D0094D8D794F}" srcOrd="2" destOrd="0" presId="urn:microsoft.com/office/officeart/2005/8/layout/architecture"/>
    <dgm:cxn modelId="{61258BE8-F584-46C6-808F-58056FC43638}" type="presParOf" srcId="{DB1E66F1-F535-44E3-9518-D0094D8D794F}" destId="{808B43CC-3567-4437-967E-B8084FC039B1}" srcOrd="0" destOrd="0" presId="urn:microsoft.com/office/officeart/2005/8/layout/architecture"/>
    <dgm:cxn modelId="{C306EBB5-98D6-4799-9A89-27D7A8756445}" type="presParOf" srcId="{808B43CC-3567-4437-967E-B8084FC039B1}" destId="{D499C4F7-3761-4759-AADD-3F38D2CC23E9}" srcOrd="0" destOrd="0" presId="urn:microsoft.com/office/officeart/2005/8/layout/architecture"/>
    <dgm:cxn modelId="{43A30827-BFC1-449E-A1A2-4EB8213B0CC2}" type="presParOf" srcId="{808B43CC-3567-4437-967E-B8084FC039B1}" destId="{355236E0-B7E8-481E-82E7-D668FA9EE76D}" srcOrd="1" destOrd="0" presId="urn:microsoft.com/office/officeart/2005/8/layout/architecture"/>
    <dgm:cxn modelId="{8E555558-757B-4BD6-A2CE-6A8FE11021BA}" type="presParOf" srcId="{808B43CC-3567-4437-967E-B8084FC039B1}" destId="{F7EFF2E2-CB4E-49B1-95A8-8EF48AA26EC8}" srcOrd="2" destOrd="0" presId="urn:microsoft.com/office/officeart/2005/8/layout/architecture"/>
    <dgm:cxn modelId="{6C21F4A2-7B31-4622-B07D-402E8DE43267}" type="presParOf" srcId="{F7EFF2E2-CB4E-49B1-95A8-8EF48AA26EC8}" destId="{72B3E6AB-966D-4CCD-9542-D29A9A7239D8}" srcOrd="0" destOrd="0" presId="urn:microsoft.com/office/officeart/2005/8/layout/architecture"/>
    <dgm:cxn modelId="{3A20EB28-8328-4E20-A3CD-C4FF477DA8E5}" type="presParOf" srcId="{72B3E6AB-966D-4CCD-9542-D29A9A7239D8}" destId="{D6546D9E-A15E-4C54-8703-4F1E49F63FC4}" srcOrd="0" destOrd="0" presId="urn:microsoft.com/office/officeart/2005/8/layout/architecture"/>
    <dgm:cxn modelId="{DD520460-BB96-4A3F-8247-B22A7495636A}" type="presParOf" srcId="{72B3E6AB-966D-4CCD-9542-D29A9A7239D8}" destId="{D0D3E14A-E5D5-440E-9CAB-B9997CEB0F52}" srcOrd="1" destOrd="0" presId="urn:microsoft.com/office/officeart/2005/8/layout/architecture"/>
    <dgm:cxn modelId="{D033A001-BF40-42ED-936A-FC5456D5D49D}" type="presParOf" srcId="{F7EFF2E2-CB4E-49B1-95A8-8EF48AA26EC8}" destId="{CE492B85-D0C8-463D-AABC-C4D08160634F}" srcOrd="1" destOrd="0" presId="urn:microsoft.com/office/officeart/2005/8/layout/architecture"/>
    <dgm:cxn modelId="{F0CCF941-2834-40AD-847D-8A21B15032B7}" type="presParOf" srcId="{F7EFF2E2-CB4E-49B1-95A8-8EF48AA26EC8}" destId="{44AAEA40-30B7-4CBC-8675-B03A25DAB7FC}" srcOrd="2" destOrd="0" presId="urn:microsoft.com/office/officeart/2005/8/layout/architecture"/>
    <dgm:cxn modelId="{45DF0683-5B1F-46D8-BFD4-CA33F5819910}" type="presParOf" srcId="{44AAEA40-30B7-4CBC-8675-B03A25DAB7FC}" destId="{BA647E63-CF76-4EC9-8D8C-B1269C1CADE2}" srcOrd="0" destOrd="0" presId="urn:microsoft.com/office/officeart/2005/8/layout/architecture"/>
    <dgm:cxn modelId="{61357959-C2CD-4B61-A84B-4A5A6E773854}" type="presParOf" srcId="{44AAEA40-30B7-4CBC-8675-B03A25DAB7FC}" destId="{4AFBC783-13D2-4B6A-AD3B-5BA62176B7C3}" srcOrd="1" destOrd="0" presId="urn:microsoft.com/office/officeart/2005/8/layout/architecture"/>
    <dgm:cxn modelId="{6D4C797F-B967-4D73-9807-FC287BFE79CD}" type="presParOf" srcId="{DB1E66F1-F535-44E3-9518-D0094D8D794F}" destId="{65A3CCAE-ACCF-47B4-AE1A-61EDD46474F4}" srcOrd="1" destOrd="0" presId="urn:microsoft.com/office/officeart/2005/8/layout/architecture"/>
    <dgm:cxn modelId="{B512EF6B-30A7-48BB-B547-E9BC59B68D6D}" type="presParOf" srcId="{DB1E66F1-F535-44E3-9518-D0094D8D794F}" destId="{8C6E1DFB-0743-4DDD-9327-0E67526D26B8}" srcOrd="2" destOrd="0" presId="urn:microsoft.com/office/officeart/2005/8/layout/architecture"/>
    <dgm:cxn modelId="{C35D55B1-7B37-4EF5-A562-EF263C49A8F8}" type="presParOf" srcId="{8C6E1DFB-0743-4DDD-9327-0E67526D26B8}" destId="{703AD602-2909-4445-905E-A55DADA60413}" srcOrd="0" destOrd="0" presId="urn:microsoft.com/office/officeart/2005/8/layout/architecture"/>
    <dgm:cxn modelId="{8166D7FD-1736-490E-93DE-22DF22EDD3ED}" type="presParOf" srcId="{8C6E1DFB-0743-4DDD-9327-0E67526D26B8}" destId="{B321F4D2-85DC-4D7B-8555-9A3E01B50AC5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519A0-78CB-4E85-BDD7-0175329041AC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D04B4-5DD0-4898-8F9C-518F62E77A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9926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tiff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png>
</file>

<file path=ppt/media/image51.jpeg>
</file>

<file path=ppt/media/image52.png>
</file>

<file path=ppt/media/image53.jpeg>
</file>

<file path=ppt/media/image54.jpeg>
</file>

<file path=ppt/media/image55.png>
</file>

<file path=ppt/media/image56.jpe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jpeg>
</file>

<file path=ppt/media/image65.jpeg>
</file>

<file path=ppt/media/image66.png>
</file>

<file path=ppt/media/image67.png>
</file>

<file path=ppt/media/image68.jpeg>
</file>

<file path=ppt/media/image69.jpe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gif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gif>
</file>

<file path=ppt/media/image87.png>
</file>

<file path=ppt/media/image88.png>
</file>

<file path=ppt/media/image89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7BDF4F-FAE4-4E7A-B003-7AAF79F14F3C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2FB45-5863-49D1-8926-D42AE45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020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17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</a:t>
            </a:r>
            <a:r>
              <a:rPr lang="en-US" baseline="0" dirty="0"/>
              <a:t> we add GPFS integration with VIC3?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C257C2-8D60-4760-88CB-024AF3EEC641}" type="slidenum">
              <a:rPr kumimoji="0" lang="nl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nl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6462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03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257C2-8D60-4760-88CB-024AF3EEC641}" type="slidenum">
              <a:rPr lang="nl-BE" smtClean="0"/>
              <a:pPr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7644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4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SkyLake</a:t>
            </a:r>
            <a:r>
              <a:rPr lang="nl-BE" dirty="0"/>
              <a:t> : </a:t>
            </a:r>
            <a:r>
              <a:rPr lang="nl-BE" dirty="0" err="1"/>
              <a:t>Xeon</a:t>
            </a:r>
            <a:r>
              <a:rPr lang="nl-BE" dirty="0"/>
              <a:t> G 6140</a:t>
            </a:r>
          </a:p>
          <a:p>
            <a:r>
              <a:rPr lang="nl-BE" dirty="0"/>
              <a:t>Cascade </a:t>
            </a:r>
            <a:r>
              <a:rPr lang="nl-BE" dirty="0" err="1"/>
              <a:t>lake</a:t>
            </a:r>
            <a:r>
              <a:rPr lang="nl-BE" dirty="0"/>
              <a:t> : </a:t>
            </a:r>
            <a:r>
              <a:rPr lang="nl-BE" dirty="0" err="1"/>
              <a:t>Xeon</a:t>
            </a:r>
            <a:r>
              <a:rPr lang="nl-BE" dirty="0"/>
              <a:t> G 6240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92FB45-5863-49D1-8926-D42AE452AB7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679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611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976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772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648" y="392643"/>
            <a:ext cx="1844351" cy="7186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75985" y="-3456972"/>
            <a:ext cx="3833929" cy="121981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52396" y="6352792"/>
            <a:ext cx="2743200" cy="365125"/>
          </a:xfrm>
          <a:prstGeom prst="rect">
            <a:avLst/>
          </a:prstGeom>
        </p:spPr>
        <p:txBody>
          <a:bodyPr/>
          <a:lstStyle/>
          <a:p>
            <a:fld id="{12D417FB-DB75-4510-8AD7-5416595AADD8}" type="datetime1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8610599" y="6356350"/>
            <a:ext cx="212124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vscentrum.be</a:t>
            </a:r>
          </a:p>
        </p:txBody>
      </p:sp>
      <p:sp>
        <p:nvSpPr>
          <p:cNvPr id="8" name="Rectangle 6"/>
          <p:cNvSpPr/>
          <p:nvPr userDrawn="1"/>
        </p:nvSpPr>
        <p:spPr>
          <a:xfrm flipH="1">
            <a:off x="0" y="4725859"/>
            <a:ext cx="12192000" cy="2162432"/>
          </a:xfrm>
          <a:custGeom>
            <a:avLst/>
            <a:gdLst>
              <a:gd name="connsiteX0" fmla="*/ 0 w 12192000"/>
              <a:gd name="connsiteY0" fmla="*/ 0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0 h 2162432"/>
              <a:gd name="connsiteX0" fmla="*/ 0 w 12192000"/>
              <a:gd name="connsiteY0" fmla="*/ 1169773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1169773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162432">
                <a:moveTo>
                  <a:pt x="0" y="1169773"/>
                </a:moveTo>
                <a:lnTo>
                  <a:pt x="12192000" y="0"/>
                </a:lnTo>
                <a:lnTo>
                  <a:pt x="12192000" y="2162432"/>
                </a:lnTo>
                <a:lnTo>
                  <a:pt x="0" y="2162432"/>
                </a:lnTo>
                <a:lnTo>
                  <a:pt x="0" y="116977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4695568"/>
            <a:ext cx="12192000" cy="2162432"/>
          </a:xfrm>
          <a:custGeom>
            <a:avLst/>
            <a:gdLst>
              <a:gd name="connsiteX0" fmla="*/ 0 w 12192000"/>
              <a:gd name="connsiteY0" fmla="*/ 0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0 h 2162432"/>
              <a:gd name="connsiteX0" fmla="*/ 0 w 12192000"/>
              <a:gd name="connsiteY0" fmla="*/ 1169773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1169773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162432">
                <a:moveTo>
                  <a:pt x="0" y="1169773"/>
                </a:moveTo>
                <a:lnTo>
                  <a:pt x="12192000" y="0"/>
                </a:lnTo>
                <a:lnTo>
                  <a:pt x="12192000" y="2162432"/>
                </a:lnTo>
                <a:lnTo>
                  <a:pt x="0" y="2162432"/>
                </a:lnTo>
                <a:lnTo>
                  <a:pt x="0" y="1169773"/>
                </a:lnTo>
                <a:close/>
              </a:path>
            </a:pathLst>
          </a:custGeom>
          <a:solidFill>
            <a:srgbClr val="DB6D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44" y="5970673"/>
            <a:ext cx="3997596" cy="710771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10347648" y="6245614"/>
            <a:ext cx="179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landersArtSans-Medium" panose="00000600000000000000" pitchFamily="2" charset="0"/>
              </a:rPr>
              <a:t>vscentrum</a:t>
            </a:r>
            <a:r>
              <a:rPr lang="en-US" dirty="0">
                <a:solidFill>
                  <a:schemeClr val="bg2"/>
                </a:solidFill>
              </a:rPr>
              <a:t>.be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1C33-475D-474A-A037-DDAF3DC7A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4189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34289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23280"/>
      </p:ext>
    </p:extLst>
  </p:cSld>
  <p:clrMapOvr>
    <a:masterClrMapping/>
  </p:clrMapOvr>
  <p:transition advClick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650" y="392645"/>
            <a:ext cx="1844351" cy="7186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75986" y="-3456972"/>
            <a:ext cx="3833929" cy="1219810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344" y="3602038"/>
            <a:ext cx="11848256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52396" y="6352794"/>
            <a:ext cx="2743200" cy="365125"/>
          </a:xfrm>
          <a:prstGeom prst="rect">
            <a:avLst/>
          </a:prstGeom>
        </p:spPr>
        <p:txBody>
          <a:bodyPr/>
          <a:lstStyle/>
          <a:p>
            <a:fld id="{AA2065AC-7EB1-C24F-8A42-535006515600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8610600" y="6356352"/>
            <a:ext cx="2121243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Rectangle 6"/>
          <p:cNvSpPr/>
          <p:nvPr/>
        </p:nvSpPr>
        <p:spPr>
          <a:xfrm flipH="1">
            <a:off x="0" y="4725859"/>
            <a:ext cx="12192000" cy="2162432"/>
          </a:xfrm>
          <a:custGeom>
            <a:avLst/>
            <a:gdLst>
              <a:gd name="connsiteX0" fmla="*/ 0 w 12192000"/>
              <a:gd name="connsiteY0" fmla="*/ 0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0 h 2162432"/>
              <a:gd name="connsiteX0" fmla="*/ 0 w 12192000"/>
              <a:gd name="connsiteY0" fmla="*/ 1169773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1169773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162432">
                <a:moveTo>
                  <a:pt x="0" y="1169773"/>
                </a:moveTo>
                <a:lnTo>
                  <a:pt x="12192000" y="0"/>
                </a:lnTo>
                <a:lnTo>
                  <a:pt x="12192000" y="2162432"/>
                </a:lnTo>
                <a:lnTo>
                  <a:pt x="0" y="2162432"/>
                </a:lnTo>
                <a:lnTo>
                  <a:pt x="0" y="116977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Rectangle 6"/>
          <p:cNvSpPr/>
          <p:nvPr/>
        </p:nvSpPr>
        <p:spPr>
          <a:xfrm>
            <a:off x="0" y="4695568"/>
            <a:ext cx="12192000" cy="2162432"/>
          </a:xfrm>
          <a:custGeom>
            <a:avLst/>
            <a:gdLst>
              <a:gd name="connsiteX0" fmla="*/ 0 w 12192000"/>
              <a:gd name="connsiteY0" fmla="*/ 0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0 h 2162432"/>
              <a:gd name="connsiteX0" fmla="*/ 0 w 12192000"/>
              <a:gd name="connsiteY0" fmla="*/ 1169773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1169773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162432">
                <a:moveTo>
                  <a:pt x="0" y="1169773"/>
                </a:moveTo>
                <a:lnTo>
                  <a:pt x="12192000" y="0"/>
                </a:lnTo>
                <a:lnTo>
                  <a:pt x="12192000" y="2162432"/>
                </a:lnTo>
                <a:lnTo>
                  <a:pt x="0" y="2162432"/>
                </a:lnTo>
                <a:lnTo>
                  <a:pt x="0" y="1169773"/>
                </a:lnTo>
                <a:close/>
              </a:path>
            </a:pathLst>
          </a:custGeom>
          <a:solidFill>
            <a:srgbClr val="DB6D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45" y="5970675"/>
            <a:ext cx="3997596" cy="710771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347648" y="6245614"/>
            <a:ext cx="179147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bg2"/>
                </a:solidFill>
                <a:latin typeface="FlandersArtSans-Medium" panose="00000600000000000000" pitchFamily="2" charset="0"/>
              </a:rPr>
              <a:t>vscentrum</a:t>
            </a:r>
            <a:r>
              <a:rPr lang="en-US" sz="1350" dirty="0">
                <a:solidFill>
                  <a:schemeClr val="bg2"/>
                </a:solidFill>
              </a:rPr>
              <a:t>.be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7FEF7-704B-9F41-A667-02488DE8B15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91344" y="2175874"/>
            <a:ext cx="11848256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9301344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6647073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93219495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6214590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028701" y="2514600"/>
            <a:ext cx="5067300" cy="3273552"/>
          </a:xfrm>
          <a:prstGeom prst="roundRect">
            <a:avLst>
              <a:gd name="adj" fmla="val 935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75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7533899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dirty="0"/>
              <a:t>TESTTEST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6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720000" y="1349999"/>
            <a:ext cx="11112000" cy="442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>
                <a:solidFill>
                  <a:schemeClr val="tx1"/>
                </a:solidFill>
                <a:latin typeface="+mn-lt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  <a:lvl2pPr>
              <a:defRPr>
                <a:solidFill>
                  <a:schemeClr val="tx1"/>
                </a:solidFill>
                <a:latin typeface="+mn-lt"/>
                <a:ea typeface="Open Sans Extrabold" panose="020B0906030804020204" pitchFamily="34" charset="0"/>
                <a:cs typeface="Open Sans Extrabold" panose="020B0906030804020204" pitchFamily="34" charset="0"/>
              </a:defRPr>
            </a:lvl2pPr>
            <a:lvl3pPr>
              <a:defRPr>
                <a:solidFill>
                  <a:schemeClr val="tx1"/>
                </a:solidFill>
                <a:latin typeface="+mn-lt"/>
                <a:ea typeface="Open Sans Extrabold" panose="020B0906030804020204" pitchFamily="34" charset="0"/>
                <a:cs typeface="Open Sans Extrabold" panose="020B0906030804020204" pitchFamily="34" charset="0"/>
              </a:defRPr>
            </a:lvl3pPr>
            <a:lvl4pPr>
              <a:defRPr>
                <a:solidFill>
                  <a:schemeClr val="tx1"/>
                </a:solidFill>
                <a:latin typeface="+mn-lt"/>
                <a:ea typeface="Open Sans Extrabold" panose="020B0906030804020204" pitchFamily="34" charset="0"/>
                <a:cs typeface="Open Sans Extrabold" panose="020B0906030804020204" pitchFamily="34" charset="0"/>
              </a:defRPr>
            </a:lvl4pPr>
            <a:lvl5pPr>
              <a:defRPr>
                <a:solidFill>
                  <a:schemeClr val="tx1"/>
                </a:solidFill>
                <a:latin typeface="+mn-lt"/>
                <a:ea typeface="Open Sans Extrabold" panose="020B0906030804020204" pitchFamily="34" charset="0"/>
                <a:cs typeface="Open Sans Extrabold" panose="020B0906030804020204" pitchFamily="34" charset="0"/>
              </a:defRPr>
            </a:lvl5pPr>
          </a:lstStyle>
          <a:p>
            <a:pPr lvl="0"/>
            <a:r>
              <a:rPr lang="nl-NL" dirty="0"/>
              <a:t>Klik en typ de tekst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0000" y="-27384"/>
            <a:ext cx="111120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28947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205"/>
            <a:ext cx="10515600" cy="11815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55727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2287850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1C33-475D-474A-A037-DDAF3DC7A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0237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6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</p:spPr>
        <p:txBody>
          <a:bodyPr vert="horz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912104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C759-6229-40DE-AD56-03C6C1B55D06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621475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422729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vscentrum.be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3577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42074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1C33-475D-474A-A037-DDAF3DC7A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747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1C33-475D-474A-A037-DDAF3DC7A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81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9/29/2020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F4F5FB"/>
                </a:solidFill>
                <a:latin typeface="Calibri"/>
                <a:cs typeface="Calibri"/>
              </a:defRPr>
            </a:lvl1pPr>
          </a:lstStyle>
          <a:p>
            <a:pPr marL="8128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45" dirty="0"/>
              <a:t>‹#›</a:t>
            </a:fld>
            <a:endParaRPr spc="-45" dirty="0"/>
          </a:p>
        </p:txBody>
      </p:sp>
    </p:spTree>
    <p:extLst>
      <p:ext uri="{BB962C8B-B14F-4D97-AF65-F5344CB8AC3E}">
        <p14:creationId xmlns:p14="http://schemas.microsoft.com/office/powerpoint/2010/main" val="522686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9270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572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vscentrum.be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64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rgbClr val="52BDEC"/>
                </a:solidFill>
              </a:defRPr>
            </a:lvl1pPr>
          </a:lstStyle>
          <a:p>
            <a:r>
              <a:rPr lang="nl-NL" dirty="0"/>
              <a:t>Klik en typ de titel</a:t>
            </a:r>
            <a:endParaRPr lang="nl-BE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A2290-0477-46BB-87A2-28AB474124F3}" type="datetime1">
              <a:rPr lang="nl-BE" smtClean="0"/>
              <a:t>29/09/2020</a:t>
            </a:fld>
            <a:endParaRPr lang="nl-BE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10896533" y="6048000"/>
            <a:ext cx="1248000" cy="288000"/>
          </a:xfrm>
        </p:spPr>
        <p:txBody>
          <a:bodyPr/>
          <a:lstStyle>
            <a:lvl1pPr>
              <a:defRPr sz="1200"/>
            </a:lvl1pPr>
          </a:lstStyle>
          <a:p>
            <a:fld id="{F35D8031-C8E5-48F8-A3B6-81643B27A3AF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6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720000" y="1349999"/>
            <a:ext cx="11112000" cy="442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nl-NL" dirty="0"/>
              <a:t>Klik en typ de tekst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200643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720" y="6130213"/>
            <a:ext cx="12188280" cy="727788"/>
          </a:xfrm>
          <a:custGeom>
            <a:avLst/>
            <a:gdLst>
              <a:gd name="connsiteX0" fmla="*/ 0 w 12192000"/>
              <a:gd name="connsiteY0" fmla="*/ 0 h 1268963"/>
              <a:gd name="connsiteX1" fmla="*/ 12192000 w 12192000"/>
              <a:gd name="connsiteY1" fmla="*/ 0 h 1268963"/>
              <a:gd name="connsiteX2" fmla="*/ 12192000 w 12192000"/>
              <a:gd name="connsiteY2" fmla="*/ 1268963 h 1268963"/>
              <a:gd name="connsiteX3" fmla="*/ 0 w 12192000"/>
              <a:gd name="connsiteY3" fmla="*/ 1268963 h 1268963"/>
              <a:gd name="connsiteX4" fmla="*/ 0 w 12192000"/>
              <a:gd name="connsiteY4" fmla="*/ 0 h 1268963"/>
              <a:gd name="connsiteX0" fmla="*/ 0 w 12210662"/>
              <a:gd name="connsiteY0" fmla="*/ 877077 h 1268963"/>
              <a:gd name="connsiteX1" fmla="*/ 12210662 w 12210662"/>
              <a:gd name="connsiteY1" fmla="*/ 0 h 1268963"/>
              <a:gd name="connsiteX2" fmla="*/ 12210662 w 12210662"/>
              <a:gd name="connsiteY2" fmla="*/ 1268963 h 1268963"/>
              <a:gd name="connsiteX3" fmla="*/ 18662 w 12210662"/>
              <a:gd name="connsiteY3" fmla="*/ 1268963 h 1268963"/>
              <a:gd name="connsiteX4" fmla="*/ 0 w 12210662"/>
              <a:gd name="connsiteY4" fmla="*/ 877077 h 1268963"/>
              <a:gd name="connsiteX0" fmla="*/ 0 w 12210662"/>
              <a:gd name="connsiteY0" fmla="*/ 335902 h 727788"/>
              <a:gd name="connsiteX1" fmla="*/ 12210662 w 12210662"/>
              <a:gd name="connsiteY1" fmla="*/ 0 h 727788"/>
              <a:gd name="connsiteX2" fmla="*/ 12210662 w 12210662"/>
              <a:gd name="connsiteY2" fmla="*/ 727788 h 727788"/>
              <a:gd name="connsiteX3" fmla="*/ 18662 w 12210662"/>
              <a:gd name="connsiteY3" fmla="*/ 727788 h 727788"/>
              <a:gd name="connsiteX4" fmla="*/ 0 w 12210662"/>
              <a:gd name="connsiteY4" fmla="*/ 335902 h 727788"/>
              <a:gd name="connsiteX0" fmla="*/ 9330 w 12192000"/>
              <a:gd name="connsiteY0" fmla="*/ 335902 h 727788"/>
              <a:gd name="connsiteX1" fmla="*/ 12192000 w 12192000"/>
              <a:gd name="connsiteY1" fmla="*/ 0 h 727788"/>
              <a:gd name="connsiteX2" fmla="*/ 12192000 w 12192000"/>
              <a:gd name="connsiteY2" fmla="*/ 727788 h 727788"/>
              <a:gd name="connsiteX3" fmla="*/ 0 w 12192000"/>
              <a:gd name="connsiteY3" fmla="*/ 727788 h 727788"/>
              <a:gd name="connsiteX4" fmla="*/ 9330 w 12192000"/>
              <a:gd name="connsiteY4" fmla="*/ 335902 h 727788"/>
              <a:gd name="connsiteX0" fmla="*/ 3720 w 12192000"/>
              <a:gd name="connsiteY0" fmla="*/ 335902 h 727788"/>
              <a:gd name="connsiteX1" fmla="*/ 12192000 w 12192000"/>
              <a:gd name="connsiteY1" fmla="*/ 0 h 727788"/>
              <a:gd name="connsiteX2" fmla="*/ 12192000 w 12192000"/>
              <a:gd name="connsiteY2" fmla="*/ 727788 h 727788"/>
              <a:gd name="connsiteX3" fmla="*/ 0 w 12192000"/>
              <a:gd name="connsiteY3" fmla="*/ 727788 h 727788"/>
              <a:gd name="connsiteX4" fmla="*/ 3720 w 12192000"/>
              <a:gd name="connsiteY4" fmla="*/ 335902 h 727788"/>
              <a:gd name="connsiteX0" fmla="*/ 0 w 12188280"/>
              <a:gd name="connsiteY0" fmla="*/ 335902 h 727788"/>
              <a:gd name="connsiteX1" fmla="*/ 12188280 w 12188280"/>
              <a:gd name="connsiteY1" fmla="*/ 0 h 727788"/>
              <a:gd name="connsiteX2" fmla="*/ 12188280 w 12188280"/>
              <a:gd name="connsiteY2" fmla="*/ 727788 h 727788"/>
              <a:gd name="connsiteX3" fmla="*/ 1890 w 12188280"/>
              <a:gd name="connsiteY3" fmla="*/ 727788 h 727788"/>
              <a:gd name="connsiteX4" fmla="*/ 0 w 12188280"/>
              <a:gd name="connsiteY4" fmla="*/ 335902 h 727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8280" h="727788">
                <a:moveTo>
                  <a:pt x="0" y="335902"/>
                </a:moveTo>
                <a:lnTo>
                  <a:pt x="12188280" y="0"/>
                </a:lnTo>
                <a:lnTo>
                  <a:pt x="12188280" y="727788"/>
                </a:lnTo>
                <a:lnTo>
                  <a:pt x="1890" y="727788"/>
                </a:lnTo>
                <a:lnTo>
                  <a:pt x="0" y="33590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44850" y="6384344"/>
            <a:ext cx="502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F5A1C33-475D-474A-A037-DDAF3DC7AF0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7239" y="6229445"/>
            <a:ext cx="1426467" cy="57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621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8" r:id="rId4"/>
    <p:sldLayoutId id="2147483711" r:id="rId5"/>
    <p:sldLayoutId id="2147483712" r:id="rId6"/>
    <p:sldLayoutId id="2147483713" r:id="rId7"/>
    <p:sldLayoutId id="2147483714" r:id="rId8"/>
    <p:sldLayoutId id="2147483718" r:id="rId9"/>
    <p:sldLayoutId id="2147483721" r:id="rId10"/>
    <p:sldLayoutId id="214748372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720" y="6130213"/>
            <a:ext cx="12188280" cy="727788"/>
          </a:xfrm>
          <a:custGeom>
            <a:avLst/>
            <a:gdLst>
              <a:gd name="connsiteX0" fmla="*/ 0 w 12192000"/>
              <a:gd name="connsiteY0" fmla="*/ 0 h 1268963"/>
              <a:gd name="connsiteX1" fmla="*/ 12192000 w 12192000"/>
              <a:gd name="connsiteY1" fmla="*/ 0 h 1268963"/>
              <a:gd name="connsiteX2" fmla="*/ 12192000 w 12192000"/>
              <a:gd name="connsiteY2" fmla="*/ 1268963 h 1268963"/>
              <a:gd name="connsiteX3" fmla="*/ 0 w 12192000"/>
              <a:gd name="connsiteY3" fmla="*/ 1268963 h 1268963"/>
              <a:gd name="connsiteX4" fmla="*/ 0 w 12192000"/>
              <a:gd name="connsiteY4" fmla="*/ 0 h 1268963"/>
              <a:gd name="connsiteX0" fmla="*/ 0 w 12210662"/>
              <a:gd name="connsiteY0" fmla="*/ 877077 h 1268963"/>
              <a:gd name="connsiteX1" fmla="*/ 12210662 w 12210662"/>
              <a:gd name="connsiteY1" fmla="*/ 0 h 1268963"/>
              <a:gd name="connsiteX2" fmla="*/ 12210662 w 12210662"/>
              <a:gd name="connsiteY2" fmla="*/ 1268963 h 1268963"/>
              <a:gd name="connsiteX3" fmla="*/ 18662 w 12210662"/>
              <a:gd name="connsiteY3" fmla="*/ 1268963 h 1268963"/>
              <a:gd name="connsiteX4" fmla="*/ 0 w 12210662"/>
              <a:gd name="connsiteY4" fmla="*/ 877077 h 1268963"/>
              <a:gd name="connsiteX0" fmla="*/ 0 w 12210662"/>
              <a:gd name="connsiteY0" fmla="*/ 335902 h 727788"/>
              <a:gd name="connsiteX1" fmla="*/ 12210662 w 12210662"/>
              <a:gd name="connsiteY1" fmla="*/ 0 h 727788"/>
              <a:gd name="connsiteX2" fmla="*/ 12210662 w 12210662"/>
              <a:gd name="connsiteY2" fmla="*/ 727788 h 727788"/>
              <a:gd name="connsiteX3" fmla="*/ 18662 w 12210662"/>
              <a:gd name="connsiteY3" fmla="*/ 727788 h 727788"/>
              <a:gd name="connsiteX4" fmla="*/ 0 w 12210662"/>
              <a:gd name="connsiteY4" fmla="*/ 335902 h 727788"/>
              <a:gd name="connsiteX0" fmla="*/ 9330 w 12192000"/>
              <a:gd name="connsiteY0" fmla="*/ 335902 h 727788"/>
              <a:gd name="connsiteX1" fmla="*/ 12192000 w 12192000"/>
              <a:gd name="connsiteY1" fmla="*/ 0 h 727788"/>
              <a:gd name="connsiteX2" fmla="*/ 12192000 w 12192000"/>
              <a:gd name="connsiteY2" fmla="*/ 727788 h 727788"/>
              <a:gd name="connsiteX3" fmla="*/ 0 w 12192000"/>
              <a:gd name="connsiteY3" fmla="*/ 727788 h 727788"/>
              <a:gd name="connsiteX4" fmla="*/ 9330 w 12192000"/>
              <a:gd name="connsiteY4" fmla="*/ 335902 h 727788"/>
              <a:gd name="connsiteX0" fmla="*/ 3720 w 12192000"/>
              <a:gd name="connsiteY0" fmla="*/ 335902 h 727788"/>
              <a:gd name="connsiteX1" fmla="*/ 12192000 w 12192000"/>
              <a:gd name="connsiteY1" fmla="*/ 0 h 727788"/>
              <a:gd name="connsiteX2" fmla="*/ 12192000 w 12192000"/>
              <a:gd name="connsiteY2" fmla="*/ 727788 h 727788"/>
              <a:gd name="connsiteX3" fmla="*/ 0 w 12192000"/>
              <a:gd name="connsiteY3" fmla="*/ 727788 h 727788"/>
              <a:gd name="connsiteX4" fmla="*/ 3720 w 12192000"/>
              <a:gd name="connsiteY4" fmla="*/ 335902 h 727788"/>
              <a:gd name="connsiteX0" fmla="*/ 0 w 12188280"/>
              <a:gd name="connsiteY0" fmla="*/ 335902 h 727788"/>
              <a:gd name="connsiteX1" fmla="*/ 12188280 w 12188280"/>
              <a:gd name="connsiteY1" fmla="*/ 0 h 727788"/>
              <a:gd name="connsiteX2" fmla="*/ 12188280 w 12188280"/>
              <a:gd name="connsiteY2" fmla="*/ 727788 h 727788"/>
              <a:gd name="connsiteX3" fmla="*/ 1890 w 12188280"/>
              <a:gd name="connsiteY3" fmla="*/ 727788 h 727788"/>
              <a:gd name="connsiteX4" fmla="*/ 0 w 12188280"/>
              <a:gd name="connsiteY4" fmla="*/ 335902 h 727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8280" h="727788">
                <a:moveTo>
                  <a:pt x="0" y="335902"/>
                </a:moveTo>
                <a:lnTo>
                  <a:pt x="12188280" y="0"/>
                </a:lnTo>
                <a:lnTo>
                  <a:pt x="12188280" y="727788"/>
                </a:lnTo>
                <a:lnTo>
                  <a:pt x="1890" y="727788"/>
                </a:lnTo>
                <a:lnTo>
                  <a:pt x="0" y="33590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44851" y="6384346"/>
            <a:ext cx="502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F35D8031-C8E5-48F8-A3B6-81643B27A3AF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7240" y="6229447"/>
            <a:ext cx="1426467" cy="57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72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18" Type="http://schemas.openxmlformats.org/officeDocument/2006/relationships/image" Target="../media/image28.png"/><Relationship Id="rId3" Type="http://schemas.openxmlformats.org/officeDocument/2006/relationships/image" Target="../media/image13.png"/><Relationship Id="rId21" Type="http://schemas.openxmlformats.org/officeDocument/2006/relationships/image" Target="../media/image31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17" Type="http://schemas.openxmlformats.org/officeDocument/2006/relationships/image" Target="../media/image27.png"/><Relationship Id="rId2" Type="http://schemas.openxmlformats.org/officeDocument/2006/relationships/image" Target="../media/image12.png"/><Relationship Id="rId16" Type="http://schemas.openxmlformats.org/officeDocument/2006/relationships/image" Target="../media/image26.png"/><Relationship Id="rId20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19" Type="http://schemas.openxmlformats.org/officeDocument/2006/relationships/image" Target="../media/image29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jpeg"/><Relationship Id="rId13" Type="http://schemas.openxmlformats.org/officeDocument/2006/relationships/image" Target="../media/image52.png"/><Relationship Id="rId18" Type="http://schemas.openxmlformats.org/officeDocument/2006/relationships/image" Target="../media/image57.png"/><Relationship Id="rId3" Type="http://schemas.openxmlformats.org/officeDocument/2006/relationships/image" Target="../media/image43.jpeg"/><Relationship Id="rId7" Type="http://schemas.openxmlformats.org/officeDocument/2006/relationships/image" Target="../media/image47.jpeg"/><Relationship Id="rId12" Type="http://schemas.openxmlformats.org/officeDocument/2006/relationships/image" Target="../media/image51.jpeg"/><Relationship Id="rId17" Type="http://schemas.openxmlformats.org/officeDocument/2006/relationships/image" Target="../media/image56.jpeg"/><Relationship Id="rId2" Type="http://schemas.openxmlformats.org/officeDocument/2006/relationships/image" Target="../media/image42.tiff"/><Relationship Id="rId16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jpeg"/><Relationship Id="rId11" Type="http://schemas.openxmlformats.org/officeDocument/2006/relationships/image" Target="../media/image35.png"/><Relationship Id="rId5" Type="http://schemas.openxmlformats.org/officeDocument/2006/relationships/image" Target="../media/image45.jpeg"/><Relationship Id="rId15" Type="http://schemas.openxmlformats.org/officeDocument/2006/relationships/image" Target="../media/image54.jpeg"/><Relationship Id="rId10" Type="http://schemas.openxmlformats.org/officeDocument/2006/relationships/image" Target="../media/image50.png"/><Relationship Id="rId4" Type="http://schemas.openxmlformats.org/officeDocument/2006/relationships/image" Target="../media/image44.jpeg"/><Relationship Id="rId9" Type="http://schemas.openxmlformats.org/officeDocument/2006/relationships/image" Target="../media/image49.jpeg"/><Relationship Id="rId14" Type="http://schemas.openxmlformats.org/officeDocument/2006/relationships/image" Target="../media/image5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jpe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Relationship Id="rId9" Type="http://schemas.openxmlformats.org/officeDocument/2006/relationships/image" Target="../media/image6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59.png"/><Relationship Id="rId7" Type="http://schemas.openxmlformats.org/officeDocument/2006/relationships/image" Target="../media/image6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63.png"/><Relationship Id="rId5" Type="http://schemas.openxmlformats.org/officeDocument/2006/relationships/image" Target="../media/image61.png"/><Relationship Id="rId10" Type="http://schemas.openxmlformats.org/officeDocument/2006/relationships/image" Target="../media/image69.jpeg"/><Relationship Id="rId4" Type="http://schemas.openxmlformats.org/officeDocument/2006/relationships/image" Target="../media/image60.png"/><Relationship Id="rId9" Type="http://schemas.openxmlformats.org/officeDocument/2006/relationships/image" Target="../media/image68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vlaams-supercomputing-centrum-vscdocumentation.readthedocs-hosted.com/en/latest/access/getting_access.html#create-a-public-private-key-pair" TargetMode="External"/><Relationship Id="rId7" Type="http://schemas.openxmlformats.org/officeDocument/2006/relationships/image" Target="../media/image70.png"/><Relationship Id="rId2" Type="http://schemas.openxmlformats.org/officeDocument/2006/relationships/hyperlink" Target="https://vlaams-supercomputing-centrum-vscdocumentation.readthedocs-hosted.com/en/latest/access/getting_access.html#users-from-the-ku-leuven-and-uhasselt-associatio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hpcinfo@kuleuven.be" TargetMode="External"/><Relationship Id="rId5" Type="http://schemas.openxmlformats.org/officeDocument/2006/relationships/hyperlink" Target="https://admin.kuleuven.be/icts/onderzoek/hpc/request-introduction-credits" TargetMode="External"/><Relationship Id="rId4" Type="http://schemas.openxmlformats.org/officeDocument/2006/relationships/hyperlink" Target="https://account.vscentrum.be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icts.kuleuven.be/sc" TargetMode="External"/><Relationship Id="rId2" Type="http://schemas.openxmlformats.org/officeDocument/2006/relationships/hyperlink" Target="https://icts.kuleuven.be/sc/forms/Aanvraagformulier_HPC_Credits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png"/><Relationship Id="rId5" Type="http://schemas.openxmlformats.org/officeDocument/2006/relationships/hyperlink" Target="mailto:hpcinfo@kuleuven.be" TargetMode="External"/><Relationship Id="rId4" Type="http://schemas.openxmlformats.org/officeDocument/2006/relationships/hyperlink" Target="https://icts.kuleuven.be/sc/onderzoeksgegevens/HPC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gif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13" Type="http://schemas.openxmlformats.org/officeDocument/2006/relationships/image" Target="../media/image87.png"/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12" Type="http://schemas.openxmlformats.org/officeDocument/2006/relationships/image" Target="../media/image86.gif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1.png"/><Relationship Id="rId11" Type="http://schemas.microsoft.com/office/2007/relationships/hdphoto" Target="../media/hdphoto2.wdp"/><Relationship Id="rId5" Type="http://schemas.openxmlformats.org/officeDocument/2006/relationships/image" Target="../media/image80.png"/><Relationship Id="rId10" Type="http://schemas.openxmlformats.org/officeDocument/2006/relationships/image" Target="../media/image85.png"/><Relationship Id="rId4" Type="http://schemas.openxmlformats.org/officeDocument/2006/relationships/image" Target="../media/image79.png"/><Relationship Id="rId9" Type="http://schemas.openxmlformats.org/officeDocument/2006/relationships/image" Target="../media/image84.png"/><Relationship Id="rId14" Type="http://schemas.openxmlformats.org/officeDocument/2006/relationships/image" Target="../media/image8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scentrum.be/" TargetMode="External"/><Relationship Id="rId2" Type="http://schemas.openxmlformats.org/officeDocument/2006/relationships/hyperlink" Target="mailto:hpcinfo@kuleuven.be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2850" y="2514600"/>
            <a:ext cx="9144000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b="1" dirty="0"/>
              <a:t>Vlaams Supercomputer Centrum</a:t>
            </a:r>
            <a:br>
              <a:rPr lang="en-US" altLang="en-US" b="1" dirty="0"/>
            </a:br>
            <a:endParaRPr lang="nl-B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1C33-475D-474A-A037-DDAF3DC7AF0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529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517123" y="6230111"/>
            <a:ext cx="1426463" cy="5760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151329" y="6512424"/>
            <a:ext cx="105410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20" dirty="0">
                <a:solidFill>
                  <a:srgbClr val="FFFFFF"/>
                </a:solidFill>
                <a:latin typeface="Calibri"/>
                <a:cs typeface="Calibri"/>
              </a:rPr>
              <a:t>vscentrum.be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70478" y="6455145"/>
            <a:ext cx="97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40" dirty="0">
                <a:solidFill>
                  <a:srgbClr val="F4F5FB"/>
                </a:solidFill>
                <a:latin typeface="Calibri"/>
                <a:cs typeface="Calibri"/>
              </a:rPr>
              <a:t>4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7" name="object 4"/>
          <p:cNvSpPr/>
          <p:nvPr/>
        </p:nvSpPr>
        <p:spPr>
          <a:xfrm>
            <a:off x="83819" y="298704"/>
            <a:ext cx="9143999" cy="42306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5"/>
          <p:cNvSpPr/>
          <p:nvPr/>
        </p:nvSpPr>
        <p:spPr>
          <a:xfrm>
            <a:off x="174793" y="356329"/>
            <a:ext cx="9043898" cy="48550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6"/>
          <p:cNvSpPr txBox="1"/>
          <p:nvPr/>
        </p:nvSpPr>
        <p:spPr>
          <a:xfrm>
            <a:off x="4741410" y="2794537"/>
            <a:ext cx="1454150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55" dirty="0">
                <a:solidFill>
                  <a:srgbClr val="FFFFFF"/>
                </a:solidFill>
                <a:latin typeface="Calibri"/>
                <a:cs typeface="Calibri"/>
              </a:rPr>
              <a:t>V </a:t>
            </a:r>
            <a:r>
              <a:rPr sz="1100" spc="50" dirty="0">
                <a:solidFill>
                  <a:srgbClr val="FFFFFF"/>
                </a:solidFill>
                <a:latin typeface="Calibri"/>
                <a:cs typeface="Calibri"/>
              </a:rPr>
              <a:t>l </a:t>
            </a:r>
            <a:r>
              <a:rPr sz="1100" spc="1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1100" spc="2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1100" spc="5" dirty="0">
                <a:solidFill>
                  <a:srgbClr val="FFFFFF"/>
                </a:solidFill>
                <a:latin typeface="Calibri"/>
                <a:cs typeface="Calibri"/>
              </a:rPr>
              <a:t>m </a:t>
            </a:r>
            <a:r>
              <a:rPr sz="1100" spc="10" dirty="0">
                <a:solidFill>
                  <a:srgbClr val="FFFFFF"/>
                </a:solidFill>
                <a:latin typeface="Calibri"/>
                <a:cs typeface="Calibri"/>
              </a:rPr>
              <a:t>s </a:t>
            </a:r>
            <a:r>
              <a:rPr sz="1100" spc="-15" dirty="0">
                <a:solidFill>
                  <a:srgbClr val="FFFFFF"/>
                </a:solidFill>
                <a:latin typeface="Calibri"/>
                <a:cs typeface="Calibri"/>
              </a:rPr>
              <a:t>- </a:t>
            </a:r>
            <a:r>
              <a:rPr sz="1100" spc="-5" dirty="0">
                <a:solidFill>
                  <a:srgbClr val="FFFFFF"/>
                </a:solidFill>
                <a:latin typeface="Calibri"/>
                <a:cs typeface="Calibri"/>
              </a:rPr>
              <a:t>B </a:t>
            </a:r>
            <a:r>
              <a:rPr sz="1100" spc="20" dirty="0">
                <a:solidFill>
                  <a:srgbClr val="FFFFFF"/>
                </a:solidFill>
                <a:latin typeface="Calibri"/>
                <a:cs typeface="Calibri"/>
              </a:rPr>
              <a:t>r </a:t>
            </a:r>
            <a:r>
              <a:rPr sz="1100" spc="70" dirty="0">
                <a:solidFill>
                  <a:srgbClr val="FFFFFF"/>
                </a:solidFill>
                <a:latin typeface="Calibri"/>
                <a:cs typeface="Calibri"/>
              </a:rPr>
              <a:t>a b a </a:t>
            </a:r>
            <a:r>
              <a:rPr sz="1100" spc="20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r>
              <a:rPr sz="11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2" name="object 7"/>
          <p:cNvSpPr/>
          <p:nvPr/>
        </p:nvSpPr>
        <p:spPr>
          <a:xfrm>
            <a:off x="5557037" y="2082824"/>
            <a:ext cx="2273300" cy="3475990"/>
          </a:xfrm>
          <a:custGeom>
            <a:avLst/>
            <a:gdLst/>
            <a:ahLst/>
            <a:cxnLst/>
            <a:rect l="l" t="t" r="r" b="b"/>
            <a:pathLst>
              <a:path w="2273300" h="3475990">
                <a:moveTo>
                  <a:pt x="0" y="0"/>
                </a:moveTo>
                <a:lnTo>
                  <a:pt x="2273274" y="3475482"/>
                </a:lnTo>
              </a:path>
            </a:pathLst>
          </a:custGeom>
          <a:ln w="3175">
            <a:solidFill>
              <a:srgbClr val="33363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8"/>
          <p:cNvSpPr txBox="1"/>
          <p:nvPr/>
        </p:nvSpPr>
        <p:spPr>
          <a:xfrm>
            <a:off x="9760567" y="2086318"/>
            <a:ext cx="13785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60" dirty="0">
                <a:solidFill>
                  <a:srgbClr val="333639"/>
                </a:solidFill>
                <a:latin typeface="Calibri"/>
                <a:cs typeface="Calibri"/>
              </a:rPr>
              <a:t>Supported</a:t>
            </a:r>
            <a:r>
              <a:rPr sz="1800" spc="-5" dirty="0">
                <a:solidFill>
                  <a:srgbClr val="333639"/>
                </a:solidFill>
                <a:latin typeface="Calibri"/>
                <a:cs typeface="Calibri"/>
              </a:rPr>
              <a:t> </a:t>
            </a:r>
            <a:r>
              <a:rPr sz="1800" spc="75" dirty="0">
                <a:solidFill>
                  <a:srgbClr val="333639"/>
                </a:solidFill>
                <a:latin typeface="Calibri"/>
                <a:cs typeface="Calibri"/>
              </a:rPr>
              <a:t>by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34" name="object 9"/>
          <p:cNvSpPr/>
          <p:nvPr/>
        </p:nvSpPr>
        <p:spPr>
          <a:xfrm>
            <a:off x="9685019" y="2409444"/>
            <a:ext cx="2104643" cy="90220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10"/>
          <p:cNvSpPr/>
          <p:nvPr/>
        </p:nvSpPr>
        <p:spPr>
          <a:xfrm>
            <a:off x="9770364" y="2482595"/>
            <a:ext cx="1933955" cy="755903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11"/>
          <p:cNvSpPr/>
          <p:nvPr/>
        </p:nvSpPr>
        <p:spPr>
          <a:xfrm>
            <a:off x="1197863" y="4741164"/>
            <a:ext cx="1652015" cy="39319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12"/>
          <p:cNvSpPr/>
          <p:nvPr/>
        </p:nvSpPr>
        <p:spPr>
          <a:xfrm>
            <a:off x="3395471" y="5364479"/>
            <a:ext cx="1615439" cy="46024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13"/>
          <p:cNvSpPr/>
          <p:nvPr/>
        </p:nvSpPr>
        <p:spPr>
          <a:xfrm>
            <a:off x="5568696" y="4937759"/>
            <a:ext cx="1295399" cy="550163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14"/>
          <p:cNvSpPr/>
          <p:nvPr/>
        </p:nvSpPr>
        <p:spPr>
          <a:xfrm>
            <a:off x="7975092" y="5384291"/>
            <a:ext cx="1865375" cy="376427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15"/>
          <p:cNvSpPr/>
          <p:nvPr/>
        </p:nvSpPr>
        <p:spPr>
          <a:xfrm>
            <a:off x="8755380" y="4038600"/>
            <a:ext cx="1043939" cy="702563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16"/>
          <p:cNvSpPr/>
          <p:nvPr/>
        </p:nvSpPr>
        <p:spPr>
          <a:xfrm>
            <a:off x="2179320" y="5268467"/>
            <a:ext cx="123443" cy="277367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17"/>
          <p:cNvSpPr/>
          <p:nvPr/>
        </p:nvSpPr>
        <p:spPr>
          <a:xfrm>
            <a:off x="1478280" y="5268467"/>
            <a:ext cx="124967" cy="27736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18"/>
          <p:cNvSpPr/>
          <p:nvPr/>
        </p:nvSpPr>
        <p:spPr>
          <a:xfrm>
            <a:off x="1618488" y="5268467"/>
            <a:ext cx="124967" cy="27736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19"/>
          <p:cNvSpPr/>
          <p:nvPr/>
        </p:nvSpPr>
        <p:spPr>
          <a:xfrm>
            <a:off x="1758695" y="5268467"/>
            <a:ext cx="124967" cy="27736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20"/>
          <p:cNvSpPr/>
          <p:nvPr/>
        </p:nvSpPr>
        <p:spPr>
          <a:xfrm>
            <a:off x="1898904" y="5268467"/>
            <a:ext cx="124967" cy="27736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21"/>
          <p:cNvSpPr/>
          <p:nvPr/>
        </p:nvSpPr>
        <p:spPr>
          <a:xfrm>
            <a:off x="2039111" y="5268467"/>
            <a:ext cx="124967" cy="27736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22"/>
          <p:cNvSpPr/>
          <p:nvPr/>
        </p:nvSpPr>
        <p:spPr>
          <a:xfrm>
            <a:off x="2319527" y="5268467"/>
            <a:ext cx="123443" cy="277367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23"/>
          <p:cNvSpPr/>
          <p:nvPr/>
        </p:nvSpPr>
        <p:spPr>
          <a:xfrm>
            <a:off x="2459735" y="5268467"/>
            <a:ext cx="123443" cy="277367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24"/>
          <p:cNvSpPr/>
          <p:nvPr/>
        </p:nvSpPr>
        <p:spPr>
          <a:xfrm>
            <a:off x="2599944" y="5268467"/>
            <a:ext cx="123443" cy="277367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25"/>
          <p:cNvSpPr/>
          <p:nvPr/>
        </p:nvSpPr>
        <p:spPr>
          <a:xfrm>
            <a:off x="1197863" y="5268467"/>
            <a:ext cx="124967" cy="27736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26"/>
          <p:cNvSpPr/>
          <p:nvPr/>
        </p:nvSpPr>
        <p:spPr>
          <a:xfrm>
            <a:off x="1338072" y="5268467"/>
            <a:ext cx="124967" cy="27736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27"/>
          <p:cNvSpPr/>
          <p:nvPr/>
        </p:nvSpPr>
        <p:spPr>
          <a:xfrm>
            <a:off x="4392167" y="5894832"/>
            <a:ext cx="117347" cy="24841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28"/>
          <p:cNvSpPr/>
          <p:nvPr/>
        </p:nvSpPr>
        <p:spPr>
          <a:xfrm>
            <a:off x="3991355" y="5894832"/>
            <a:ext cx="117347" cy="248411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29"/>
          <p:cNvSpPr/>
          <p:nvPr/>
        </p:nvSpPr>
        <p:spPr>
          <a:xfrm>
            <a:off x="4125467" y="5894832"/>
            <a:ext cx="117347" cy="248411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30"/>
          <p:cNvSpPr/>
          <p:nvPr/>
        </p:nvSpPr>
        <p:spPr>
          <a:xfrm>
            <a:off x="4258055" y="5894832"/>
            <a:ext cx="117347" cy="248411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31"/>
          <p:cNvSpPr/>
          <p:nvPr/>
        </p:nvSpPr>
        <p:spPr>
          <a:xfrm>
            <a:off x="7243571" y="5628132"/>
            <a:ext cx="128015" cy="307847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32"/>
          <p:cNvSpPr/>
          <p:nvPr/>
        </p:nvSpPr>
        <p:spPr>
          <a:xfrm>
            <a:off x="5597652" y="5628132"/>
            <a:ext cx="128015" cy="307847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33"/>
          <p:cNvSpPr/>
          <p:nvPr/>
        </p:nvSpPr>
        <p:spPr>
          <a:xfrm>
            <a:off x="5448300" y="5628132"/>
            <a:ext cx="128015" cy="30784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34"/>
          <p:cNvSpPr/>
          <p:nvPr/>
        </p:nvSpPr>
        <p:spPr>
          <a:xfrm>
            <a:off x="6495288" y="5628132"/>
            <a:ext cx="128015" cy="307847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35"/>
          <p:cNvSpPr/>
          <p:nvPr/>
        </p:nvSpPr>
        <p:spPr>
          <a:xfrm>
            <a:off x="5747003" y="5628132"/>
            <a:ext cx="128015" cy="30784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36"/>
          <p:cNvSpPr/>
          <p:nvPr/>
        </p:nvSpPr>
        <p:spPr>
          <a:xfrm>
            <a:off x="5896355" y="5628132"/>
            <a:ext cx="128015" cy="30784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37"/>
          <p:cNvSpPr/>
          <p:nvPr/>
        </p:nvSpPr>
        <p:spPr>
          <a:xfrm>
            <a:off x="6045708" y="5628132"/>
            <a:ext cx="129539" cy="30784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38"/>
          <p:cNvSpPr/>
          <p:nvPr/>
        </p:nvSpPr>
        <p:spPr>
          <a:xfrm>
            <a:off x="6196584" y="5628132"/>
            <a:ext cx="128015" cy="30784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39"/>
          <p:cNvSpPr/>
          <p:nvPr/>
        </p:nvSpPr>
        <p:spPr>
          <a:xfrm>
            <a:off x="6345935" y="5628132"/>
            <a:ext cx="128015" cy="30784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40"/>
          <p:cNvSpPr/>
          <p:nvPr/>
        </p:nvSpPr>
        <p:spPr>
          <a:xfrm>
            <a:off x="6644640" y="5628132"/>
            <a:ext cx="128015" cy="307847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41"/>
          <p:cNvSpPr/>
          <p:nvPr/>
        </p:nvSpPr>
        <p:spPr>
          <a:xfrm>
            <a:off x="6793992" y="5628132"/>
            <a:ext cx="128015" cy="307847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42"/>
          <p:cNvSpPr/>
          <p:nvPr/>
        </p:nvSpPr>
        <p:spPr>
          <a:xfrm>
            <a:off x="6944868" y="5628132"/>
            <a:ext cx="128015" cy="307847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43"/>
          <p:cNvSpPr/>
          <p:nvPr/>
        </p:nvSpPr>
        <p:spPr>
          <a:xfrm>
            <a:off x="7094219" y="5628132"/>
            <a:ext cx="128015" cy="307847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44"/>
          <p:cNvSpPr/>
          <p:nvPr/>
        </p:nvSpPr>
        <p:spPr>
          <a:xfrm>
            <a:off x="8036052" y="5807964"/>
            <a:ext cx="131063" cy="31546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45"/>
          <p:cNvSpPr/>
          <p:nvPr/>
        </p:nvSpPr>
        <p:spPr>
          <a:xfrm>
            <a:off x="8183880" y="5807964"/>
            <a:ext cx="131063" cy="31546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46"/>
          <p:cNvSpPr/>
          <p:nvPr/>
        </p:nvSpPr>
        <p:spPr>
          <a:xfrm>
            <a:off x="8333231" y="5807964"/>
            <a:ext cx="129538" cy="31546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47"/>
          <p:cNvSpPr/>
          <p:nvPr/>
        </p:nvSpPr>
        <p:spPr>
          <a:xfrm>
            <a:off x="8481060" y="5807964"/>
            <a:ext cx="131063" cy="31546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48"/>
          <p:cNvSpPr/>
          <p:nvPr/>
        </p:nvSpPr>
        <p:spPr>
          <a:xfrm>
            <a:off x="8625840" y="5807964"/>
            <a:ext cx="129539" cy="315467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49"/>
          <p:cNvSpPr/>
          <p:nvPr/>
        </p:nvSpPr>
        <p:spPr>
          <a:xfrm>
            <a:off x="9913619" y="4408932"/>
            <a:ext cx="149350" cy="33223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50"/>
          <p:cNvSpPr/>
          <p:nvPr/>
        </p:nvSpPr>
        <p:spPr>
          <a:xfrm>
            <a:off x="10082783" y="4408932"/>
            <a:ext cx="150875" cy="33223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52"/>
          <p:cNvSpPr txBox="1"/>
          <p:nvPr/>
        </p:nvSpPr>
        <p:spPr>
          <a:xfrm>
            <a:off x="626240" y="2396356"/>
            <a:ext cx="42989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55" dirty="0">
                <a:solidFill>
                  <a:srgbClr val="FFFFFF"/>
                </a:solidFill>
                <a:latin typeface="Calibri"/>
                <a:cs typeface="Calibri"/>
              </a:rPr>
              <a:t>W </a:t>
            </a:r>
            <a:r>
              <a:rPr sz="1100" spc="-35" dirty="0">
                <a:solidFill>
                  <a:srgbClr val="FFFFFF"/>
                </a:solidFill>
                <a:latin typeface="Calibri"/>
                <a:cs typeface="Calibri"/>
              </a:rPr>
              <a:t>e </a:t>
            </a:r>
            <a:r>
              <a:rPr sz="1100" spc="10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11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77" name="object 53"/>
          <p:cNvSpPr txBox="1"/>
          <p:nvPr/>
        </p:nvSpPr>
        <p:spPr>
          <a:xfrm>
            <a:off x="1147393" y="2396356"/>
            <a:ext cx="103187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dirty="0">
                <a:solidFill>
                  <a:srgbClr val="FFFFFF"/>
                </a:solidFill>
                <a:latin typeface="Calibri"/>
                <a:cs typeface="Calibri"/>
              </a:rPr>
              <a:t>V l </a:t>
            </a:r>
            <a:r>
              <a:rPr sz="1100" spc="70" dirty="0">
                <a:solidFill>
                  <a:srgbClr val="FFFFFF"/>
                </a:solidFill>
                <a:latin typeface="Calibri"/>
                <a:cs typeface="Calibri"/>
              </a:rPr>
              <a:t>a a </a:t>
            </a:r>
            <a:r>
              <a:rPr sz="1100" spc="25" dirty="0">
                <a:solidFill>
                  <a:srgbClr val="FFFFFF"/>
                </a:solidFill>
                <a:latin typeface="Calibri"/>
                <a:cs typeface="Calibri"/>
              </a:rPr>
              <a:t>n </a:t>
            </a:r>
            <a:r>
              <a:rPr sz="1100" spc="40" dirty="0">
                <a:solidFill>
                  <a:srgbClr val="FFFFFF"/>
                </a:solidFill>
                <a:latin typeface="Calibri"/>
                <a:cs typeface="Calibri"/>
              </a:rPr>
              <a:t>d </a:t>
            </a:r>
            <a:r>
              <a:rPr sz="1100" spc="-10" dirty="0">
                <a:solidFill>
                  <a:srgbClr val="FFFFFF"/>
                </a:solidFill>
                <a:latin typeface="Calibri"/>
                <a:cs typeface="Calibri"/>
              </a:rPr>
              <a:t>e </a:t>
            </a:r>
            <a:r>
              <a:rPr sz="1100" spc="20" dirty="0">
                <a:solidFill>
                  <a:srgbClr val="FFFFFF"/>
                </a:solidFill>
                <a:latin typeface="Calibri"/>
                <a:cs typeface="Calibri"/>
              </a:rPr>
              <a:t>r </a:t>
            </a:r>
            <a:r>
              <a:rPr sz="1100" spc="-3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00" spc="25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78" name="object 54"/>
          <p:cNvSpPr txBox="1"/>
          <p:nvPr/>
        </p:nvSpPr>
        <p:spPr>
          <a:xfrm>
            <a:off x="2769039" y="2143281"/>
            <a:ext cx="417830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15" dirty="0">
                <a:solidFill>
                  <a:srgbClr val="FFFFFF"/>
                </a:solidFill>
                <a:latin typeface="Calibri"/>
                <a:cs typeface="Calibri"/>
              </a:rPr>
              <a:t>O o </a:t>
            </a:r>
            <a:r>
              <a:rPr sz="1100" spc="10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11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79" name="object 55"/>
          <p:cNvSpPr txBox="1"/>
          <p:nvPr/>
        </p:nvSpPr>
        <p:spPr>
          <a:xfrm>
            <a:off x="3276592" y="2143281"/>
            <a:ext cx="103187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dirty="0">
                <a:solidFill>
                  <a:srgbClr val="FFFFFF"/>
                </a:solidFill>
                <a:latin typeface="Calibri"/>
                <a:cs typeface="Calibri"/>
              </a:rPr>
              <a:t>V l </a:t>
            </a:r>
            <a:r>
              <a:rPr sz="1100" spc="70" dirty="0">
                <a:solidFill>
                  <a:srgbClr val="FFFFFF"/>
                </a:solidFill>
                <a:latin typeface="Calibri"/>
                <a:cs typeface="Calibri"/>
              </a:rPr>
              <a:t>a a </a:t>
            </a:r>
            <a:r>
              <a:rPr sz="1100" spc="25" dirty="0">
                <a:solidFill>
                  <a:srgbClr val="FFFFFF"/>
                </a:solidFill>
                <a:latin typeface="Calibri"/>
                <a:cs typeface="Calibri"/>
              </a:rPr>
              <a:t>n </a:t>
            </a:r>
            <a:r>
              <a:rPr sz="1100" spc="40" dirty="0">
                <a:solidFill>
                  <a:srgbClr val="FFFFFF"/>
                </a:solidFill>
                <a:latin typeface="Calibri"/>
                <a:cs typeface="Calibri"/>
              </a:rPr>
              <a:t>d </a:t>
            </a:r>
            <a:r>
              <a:rPr sz="1100" spc="-10" dirty="0">
                <a:solidFill>
                  <a:srgbClr val="FFFFFF"/>
                </a:solidFill>
                <a:latin typeface="Calibri"/>
                <a:cs typeface="Calibri"/>
              </a:rPr>
              <a:t>e </a:t>
            </a:r>
            <a:r>
              <a:rPr sz="1100" spc="20" dirty="0">
                <a:solidFill>
                  <a:srgbClr val="FFFFFF"/>
                </a:solidFill>
                <a:latin typeface="Calibri"/>
                <a:cs typeface="Calibri"/>
              </a:rPr>
              <a:t>r </a:t>
            </a:r>
            <a:r>
              <a:rPr sz="1100" spc="-3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00" spc="25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80" name="object 56"/>
          <p:cNvSpPr txBox="1"/>
          <p:nvPr/>
        </p:nvSpPr>
        <p:spPr>
          <a:xfrm>
            <a:off x="5316058" y="1374520"/>
            <a:ext cx="97853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5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1100" spc="5" dirty="0">
                <a:solidFill>
                  <a:srgbClr val="FFFFFF"/>
                </a:solidFill>
                <a:latin typeface="Calibri"/>
                <a:cs typeface="Calibri"/>
              </a:rPr>
              <a:t>n </a:t>
            </a:r>
            <a:r>
              <a:rPr sz="1100" spc="30" dirty="0">
                <a:solidFill>
                  <a:srgbClr val="FFFFFF"/>
                </a:solidFill>
                <a:latin typeface="Calibri"/>
                <a:cs typeface="Calibri"/>
              </a:rPr>
              <a:t>t </a:t>
            </a:r>
            <a:r>
              <a:rPr sz="1100" spc="55" dirty="0">
                <a:solidFill>
                  <a:srgbClr val="FFFFFF"/>
                </a:solidFill>
                <a:latin typeface="Calibri"/>
                <a:cs typeface="Calibri"/>
              </a:rPr>
              <a:t>w </a:t>
            </a:r>
            <a:r>
              <a:rPr sz="1100" spc="10" dirty="0">
                <a:solidFill>
                  <a:srgbClr val="FFFFFF"/>
                </a:solidFill>
                <a:latin typeface="Calibri"/>
                <a:cs typeface="Calibri"/>
              </a:rPr>
              <a:t>e </a:t>
            </a:r>
            <a:r>
              <a:rPr sz="1100" spc="20" dirty="0">
                <a:solidFill>
                  <a:srgbClr val="FFFFFF"/>
                </a:solidFill>
                <a:latin typeface="Calibri"/>
                <a:cs typeface="Calibri"/>
              </a:rPr>
              <a:t>r p </a:t>
            </a:r>
            <a:r>
              <a:rPr sz="1100" spc="-3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100" spc="25" dirty="0">
                <a:solidFill>
                  <a:srgbClr val="FFFFFF"/>
                </a:solidFill>
                <a:latin typeface="Calibri"/>
                <a:cs typeface="Calibri"/>
              </a:rPr>
              <a:t> n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81" name="object 57"/>
          <p:cNvSpPr txBox="1"/>
          <p:nvPr/>
        </p:nvSpPr>
        <p:spPr>
          <a:xfrm>
            <a:off x="7417775" y="2324430"/>
            <a:ext cx="745490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60" dirty="0">
                <a:solidFill>
                  <a:srgbClr val="FFFFFF"/>
                </a:solidFill>
                <a:latin typeface="Calibri"/>
                <a:cs typeface="Calibri"/>
              </a:rPr>
              <a:t>L </a:t>
            </a:r>
            <a:r>
              <a:rPr sz="1100" spc="35" dirty="0">
                <a:solidFill>
                  <a:srgbClr val="FFFFFF"/>
                </a:solidFill>
                <a:latin typeface="Calibri"/>
                <a:cs typeface="Calibri"/>
              </a:rPr>
              <a:t>i </a:t>
            </a:r>
            <a:r>
              <a:rPr sz="1100" spc="65" dirty="0">
                <a:solidFill>
                  <a:srgbClr val="FFFFFF"/>
                </a:solidFill>
                <a:latin typeface="Calibri"/>
                <a:cs typeface="Calibri"/>
              </a:rPr>
              <a:t>m </a:t>
            </a:r>
            <a:r>
              <a:rPr sz="1100" spc="10" dirty="0">
                <a:solidFill>
                  <a:srgbClr val="FFFFFF"/>
                </a:solidFill>
                <a:latin typeface="Calibri"/>
                <a:cs typeface="Calibri"/>
              </a:rPr>
              <a:t>b </a:t>
            </a:r>
            <a:r>
              <a:rPr sz="1100" spc="25" dirty="0">
                <a:solidFill>
                  <a:srgbClr val="FFFFFF"/>
                </a:solidFill>
                <a:latin typeface="Calibri"/>
                <a:cs typeface="Calibri"/>
              </a:rPr>
              <a:t>u </a:t>
            </a:r>
            <a:r>
              <a:rPr sz="1100" spc="2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11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00" spc="35" dirty="0">
                <a:solidFill>
                  <a:srgbClr val="FFFFFF"/>
                </a:solidFill>
                <a:latin typeface="Calibri"/>
                <a:cs typeface="Calibri"/>
              </a:rPr>
              <a:t>g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82" name="object 58"/>
          <p:cNvSpPr txBox="1"/>
          <p:nvPr/>
        </p:nvSpPr>
        <p:spPr>
          <a:xfrm>
            <a:off x="4949215" y="3626693"/>
            <a:ext cx="62992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-5" dirty="0">
                <a:solidFill>
                  <a:srgbClr val="FFFFFF"/>
                </a:solidFill>
                <a:latin typeface="Calibri"/>
                <a:cs typeface="Calibri"/>
              </a:rPr>
              <a:t>B 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r </a:t>
            </a:r>
            <a:r>
              <a:rPr sz="900" spc="110" dirty="0">
                <a:solidFill>
                  <a:srgbClr val="FFFFFF"/>
                </a:solidFill>
                <a:latin typeface="Calibri"/>
                <a:cs typeface="Calibri"/>
              </a:rPr>
              <a:t>u </a:t>
            </a:r>
            <a:r>
              <a:rPr sz="900" spc="10" dirty="0">
                <a:solidFill>
                  <a:srgbClr val="FFFFFF"/>
                </a:solidFill>
                <a:latin typeface="Calibri"/>
                <a:cs typeface="Calibri"/>
              </a:rPr>
              <a:t>s </a:t>
            </a:r>
            <a:r>
              <a:rPr sz="900" spc="5" dirty="0">
                <a:solidFill>
                  <a:srgbClr val="FFFFFF"/>
                </a:solidFill>
                <a:latin typeface="Calibri"/>
                <a:cs typeface="Calibri"/>
              </a:rPr>
              <a:t>s </a:t>
            </a:r>
            <a:r>
              <a:rPr sz="900" spc="7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900" spc="1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l</a:t>
            </a:r>
            <a:r>
              <a:rPr sz="9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83" name="object 51"/>
          <p:cNvSpPr txBox="1">
            <a:spLocks/>
          </p:cNvSpPr>
          <p:nvPr/>
        </p:nvSpPr>
        <p:spPr>
          <a:xfrm>
            <a:off x="166855" y="192069"/>
            <a:ext cx="5631779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VSC</a:t>
            </a:r>
            <a:r>
              <a:rPr lang="en-GB" sz="4000" b="1" spc="-50" dirty="0">
                <a:solidFill>
                  <a:srgbClr val="333639"/>
                </a:solidFill>
                <a:latin typeface="Trebuchet MS"/>
                <a:cs typeface="Trebuchet MS"/>
              </a:rPr>
              <a:t> </a:t>
            </a:r>
            <a:r>
              <a:rPr lang="en-GB" sz="4000" b="1" spc="45" dirty="0">
                <a:solidFill>
                  <a:srgbClr val="333639"/>
                </a:solidFill>
              </a:rPr>
              <a:t>partnership</a:t>
            </a:r>
            <a:endParaRPr lang="en-GB" sz="4000" b="1" dirty="0">
              <a:latin typeface="Trebuchet MS"/>
              <a:cs typeface="Trebuchet M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8AE71B3-744E-410B-9729-53AD44F05C82}"/>
              </a:ext>
            </a:extLst>
          </p:cNvPr>
          <p:cNvSpPr txBox="1"/>
          <p:nvPr/>
        </p:nvSpPr>
        <p:spPr>
          <a:xfrm>
            <a:off x="9760567" y="3626693"/>
            <a:ext cx="2104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err="1"/>
              <a:t>Started</a:t>
            </a:r>
            <a:r>
              <a:rPr lang="nl-BE" dirty="0"/>
              <a:t> 2007</a:t>
            </a:r>
          </a:p>
        </p:txBody>
      </p:sp>
    </p:spTree>
    <p:extLst>
      <p:ext uri="{BB962C8B-B14F-4D97-AF65-F5344CB8AC3E}">
        <p14:creationId xmlns:p14="http://schemas.microsoft.com/office/powerpoint/2010/main" val="1127760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517123" y="6230111"/>
            <a:ext cx="1426463" cy="5760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151329" y="6512424"/>
            <a:ext cx="105410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20" dirty="0">
                <a:solidFill>
                  <a:srgbClr val="FFFFFF"/>
                </a:solidFill>
                <a:latin typeface="Calibri"/>
                <a:cs typeface="Calibri"/>
              </a:rPr>
              <a:t>vscentrum.be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70478" y="6455145"/>
            <a:ext cx="97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40" dirty="0">
                <a:solidFill>
                  <a:srgbClr val="F4F5FB"/>
                </a:solidFill>
                <a:latin typeface="Calibri"/>
                <a:cs typeface="Calibri"/>
              </a:rPr>
              <a:t>4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 flipV="1">
            <a:off x="5780754" y="4651694"/>
            <a:ext cx="3403093" cy="54417"/>
          </a:xfrm>
          <a:custGeom>
            <a:avLst/>
            <a:gdLst/>
            <a:ahLst/>
            <a:cxnLst/>
            <a:rect l="l" t="t" r="r" b="b"/>
            <a:pathLst>
              <a:path w="4241800">
                <a:moveTo>
                  <a:pt x="0" y="0"/>
                </a:moveTo>
                <a:lnTo>
                  <a:pt x="4241292" y="0"/>
                </a:lnTo>
              </a:path>
            </a:pathLst>
          </a:custGeom>
          <a:ln w="6096">
            <a:solidFill>
              <a:srgbClr val="7E7E7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451827" y="1616963"/>
            <a:ext cx="1888489" cy="1359535"/>
          </a:xfrm>
          <a:custGeom>
            <a:avLst/>
            <a:gdLst/>
            <a:ahLst/>
            <a:cxnLst/>
            <a:rect l="l" t="t" r="r" b="b"/>
            <a:pathLst>
              <a:path w="1888490" h="1359535">
                <a:moveTo>
                  <a:pt x="944549" y="0"/>
                </a:moveTo>
                <a:lnTo>
                  <a:pt x="943686" y="0"/>
                </a:lnTo>
                <a:lnTo>
                  <a:pt x="0" y="1359408"/>
                </a:lnTo>
                <a:lnTo>
                  <a:pt x="1888236" y="1359408"/>
                </a:lnTo>
                <a:lnTo>
                  <a:pt x="944549" y="0"/>
                </a:lnTo>
                <a:close/>
              </a:path>
            </a:pathLst>
          </a:custGeom>
          <a:solidFill>
            <a:srgbClr val="FFA9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854418" y="2976372"/>
            <a:ext cx="3083560" cy="861060"/>
          </a:xfrm>
          <a:custGeom>
            <a:avLst/>
            <a:gdLst/>
            <a:ahLst/>
            <a:cxnLst/>
            <a:rect l="l" t="t" r="r" b="b"/>
            <a:pathLst>
              <a:path w="3083559" h="861060">
                <a:moveTo>
                  <a:pt x="2485313" y="0"/>
                </a:moveTo>
                <a:lnTo>
                  <a:pt x="597738" y="0"/>
                </a:lnTo>
                <a:lnTo>
                  <a:pt x="0" y="861059"/>
                </a:lnTo>
                <a:lnTo>
                  <a:pt x="3083052" y="861059"/>
                </a:lnTo>
                <a:lnTo>
                  <a:pt x="2485313" y="0"/>
                </a:lnTo>
                <a:close/>
              </a:path>
            </a:pathLst>
          </a:custGeom>
          <a:solidFill>
            <a:srgbClr val="FF91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854418" y="2976372"/>
            <a:ext cx="3083560" cy="861060"/>
          </a:xfrm>
          <a:custGeom>
            <a:avLst/>
            <a:gdLst/>
            <a:ahLst/>
            <a:cxnLst/>
            <a:rect l="l" t="t" r="r" b="b"/>
            <a:pathLst>
              <a:path w="3083559" h="861060">
                <a:moveTo>
                  <a:pt x="0" y="861059"/>
                </a:moveTo>
                <a:lnTo>
                  <a:pt x="597738" y="0"/>
                </a:lnTo>
                <a:lnTo>
                  <a:pt x="2485313" y="0"/>
                </a:lnTo>
                <a:lnTo>
                  <a:pt x="3083052" y="861059"/>
                </a:lnTo>
                <a:lnTo>
                  <a:pt x="0" y="861059"/>
                </a:lnTo>
                <a:close/>
              </a:path>
            </a:pathLst>
          </a:custGeom>
          <a:ln w="6096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257011" y="3837432"/>
            <a:ext cx="4277995" cy="861060"/>
          </a:xfrm>
          <a:custGeom>
            <a:avLst/>
            <a:gdLst/>
            <a:ahLst/>
            <a:cxnLst/>
            <a:rect l="l" t="t" r="r" b="b"/>
            <a:pathLst>
              <a:path w="4277995" h="861060">
                <a:moveTo>
                  <a:pt x="3680129" y="0"/>
                </a:moveTo>
                <a:lnTo>
                  <a:pt x="597738" y="0"/>
                </a:lnTo>
                <a:lnTo>
                  <a:pt x="0" y="861059"/>
                </a:lnTo>
                <a:lnTo>
                  <a:pt x="4277868" y="861059"/>
                </a:lnTo>
                <a:lnTo>
                  <a:pt x="3680129" y="0"/>
                </a:lnTo>
                <a:close/>
              </a:path>
            </a:pathLst>
          </a:custGeom>
          <a:solidFill>
            <a:srgbClr val="FF7C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257011" y="3837432"/>
            <a:ext cx="4277995" cy="861060"/>
          </a:xfrm>
          <a:custGeom>
            <a:avLst/>
            <a:gdLst/>
            <a:ahLst/>
            <a:cxnLst/>
            <a:rect l="l" t="t" r="r" b="b"/>
            <a:pathLst>
              <a:path w="4277995" h="861060">
                <a:moveTo>
                  <a:pt x="0" y="861059"/>
                </a:moveTo>
                <a:lnTo>
                  <a:pt x="597738" y="0"/>
                </a:lnTo>
                <a:lnTo>
                  <a:pt x="3680129" y="0"/>
                </a:lnTo>
                <a:lnTo>
                  <a:pt x="4277868" y="861059"/>
                </a:lnTo>
                <a:lnTo>
                  <a:pt x="0" y="861059"/>
                </a:lnTo>
                <a:close/>
              </a:path>
            </a:pathLst>
          </a:custGeom>
          <a:ln w="6096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659602" y="4698491"/>
            <a:ext cx="5473065" cy="861060"/>
          </a:xfrm>
          <a:custGeom>
            <a:avLst/>
            <a:gdLst/>
            <a:ahLst/>
            <a:cxnLst/>
            <a:rect l="l" t="t" r="r" b="b"/>
            <a:pathLst>
              <a:path w="5473065" h="861060">
                <a:moveTo>
                  <a:pt x="4874945" y="0"/>
                </a:moveTo>
                <a:lnTo>
                  <a:pt x="597738" y="0"/>
                </a:lnTo>
                <a:lnTo>
                  <a:pt x="0" y="861059"/>
                </a:lnTo>
                <a:lnTo>
                  <a:pt x="5472684" y="861059"/>
                </a:lnTo>
                <a:lnTo>
                  <a:pt x="4874945" y="0"/>
                </a:lnTo>
                <a:close/>
              </a:path>
            </a:pathLst>
          </a:custGeom>
          <a:solidFill>
            <a:srgbClr val="DB6C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59602" y="4698491"/>
            <a:ext cx="5473065" cy="861060"/>
          </a:xfrm>
          <a:custGeom>
            <a:avLst/>
            <a:gdLst/>
            <a:ahLst/>
            <a:cxnLst/>
            <a:rect l="l" t="t" r="r" b="b"/>
            <a:pathLst>
              <a:path w="5473065" h="861060">
                <a:moveTo>
                  <a:pt x="0" y="861059"/>
                </a:moveTo>
                <a:lnTo>
                  <a:pt x="597738" y="0"/>
                </a:lnTo>
                <a:lnTo>
                  <a:pt x="4874945" y="0"/>
                </a:lnTo>
                <a:lnTo>
                  <a:pt x="5472684" y="861059"/>
                </a:lnTo>
                <a:lnTo>
                  <a:pt x="0" y="861059"/>
                </a:lnTo>
                <a:close/>
              </a:path>
            </a:pathLst>
          </a:custGeom>
          <a:ln w="6096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5064825" y="2298061"/>
            <a:ext cx="715930" cy="588645"/>
          </a:xfrm>
          <a:prstGeom prst="rect">
            <a:avLst/>
          </a:prstGeom>
        </p:spPr>
        <p:txBody>
          <a:bodyPr vert="horz" wrap="square" lIns="0" tIns="762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sz="2000" spc="80" dirty="0">
                <a:solidFill>
                  <a:srgbClr val="FFFFFF"/>
                </a:solidFill>
                <a:latin typeface="Calibri"/>
                <a:cs typeface="Calibri"/>
              </a:rPr>
              <a:t>Tier-0</a:t>
            </a:r>
            <a:endParaRPr sz="2000" dirty="0">
              <a:latin typeface="Calibri"/>
              <a:cs typeface="Calibri"/>
            </a:endParaRPr>
          </a:p>
          <a:p>
            <a:pPr marL="36195">
              <a:lnSpc>
                <a:spcPct val="100000"/>
              </a:lnSpc>
              <a:spcBef>
                <a:spcPts val="270"/>
              </a:spcBef>
              <a:tabLst>
                <a:tab pos="4956810" algn="l"/>
              </a:tabLst>
            </a:pPr>
            <a:r>
              <a:rPr sz="1050" spc="60" dirty="0">
                <a:solidFill>
                  <a:srgbClr val="FFFFFF"/>
                </a:solidFill>
                <a:latin typeface="Calibri"/>
                <a:cs typeface="Calibri"/>
              </a:rPr>
              <a:t>European</a:t>
            </a:r>
            <a:endParaRPr sz="1050" dirty="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087730" y="3088376"/>
            <a:ext cx="638810" cy="6591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114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i</a:t>
            </a:r>
            <a:r>
              <a:rPr sz="2000" spc="20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2000" spc="18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2000" spc="165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2000" spc="-400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2000" dirty="0">
              <a:latin typeface="Calibri"/>
              <a:cs typeface="Calibri"/>
            </a:endParaRPr>
          </a:p>
          <a:p>
            <a:pPr marL="56515" marR="66675" indent="-6350">
              <a:lnSpc>
                <a:spcPct val="101899"/>
              </a:lnSpc>
              <a:spcBef>
                <a:spcPts val="10"/>
              </a:spcBef>
            </a:pPr>
            <a:r>
              <a:rPr sz="1050" spc="50" dirty="0">
                <a:solidFill>
                  <a:srgbClr val="FFFFFF"/>
                </a:solidFill>
                <a:latin typeface="Calibri"/>
                <a:cs typeface="Calibri"/>
              </a:rPr>
              <a:t>Reg</a:t>
            </a:r>
            <a:r>
              <a:rPr sz="1050" spc="-5" dirty="0">
                <a:solidFill>
                  <a:srgbClr val="FFFFFF"/>
                </a:solidFill>
                <a:latin typeface="Calibri"/>
                <a:cs typeface="Calibri"/>
              </a:rPr>
              <a:t>i</a:t>
            </a:r>
            <a:r>
              <a:rPr sz="1050" spc="7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1050" spc="5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050" spc="-5" dirty="0">
                <a:solidFill>
                  <a:srgbClr val="FFFFFF"/>
                </a:solidFill>
                <a:latin typeface="Calibri"/>
                <a:cs typeface="Calibri"/>
              </a:rPr>
              <a:t>l  </a:t>
            </a:r>
            <a:r>
              <a:rPr sz="1050" spc="70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r>
              <a:rPr sz="1050" spc="5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050" spc="-15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050" spc="-5" dirty="0">
                <a:solidFill>
                  <a:srgbClr val="FFFFFF"/>
                </a:solidFill>
                <a:latin typeface="Calibri"/>
                <a:cs typeface="Calibri"/>
              </a:rPr>
              <a:t>i</a:t>
            </a:r>
            <a:r>
              <a:rPr sz="1050" spc="7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1050" spc="5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050" spc="-5" dirty="0">
                <a:solidFill>
                  <a:srgbClr val="FFFFFF"/>
                </a:solidFill>
                <a:latin typeface="Calibri"/>
                <a:cs typeface="Calibri"/>
              </a:rPr>
              <a:t>l</a:t>
            </a:r>
            <a:endParaRPr sz="1050" dirty="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044811" y="3961338"/>
            <a:ext cx="704215" cy="6438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384">
              <a:lnSpc>
                <a:spcPct val="100000"/>
              </a:lnSpc>
              <a:spcBef>
                <a:spcPts val="100"/>
              </a:spcBef>
            </a:pPr>
            <a:r>
              <a:rPr sz="2000" spc="114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i</a:t>
            </a:r>
            <a:r>
              <a:rPr sz="2000" spc="20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2000" spc="18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2000" spc="165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20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030"/>
              </a:spcBef>
            </a:pPr>
            <a:r>
              <a:rPr sz="1200" spc="35" dirty="0">
                <a:solidFill>
                  <a:srgbClr val="FFFFFF"/>
                </a:solidFill>
                <a:latin typeface="Calibri"/>
                <a:cs typeface="Calibri"/>
              </a:rPr>
              <a:t>University</a:t>
            </a:r>
            <a:endParaRPr sz="1200" dirty="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066351" y="4814704"/>
            <a:ext cx="2453288" cy="6463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114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i</a:t>
            </a:r>
            <a:r>
              <a:rPr sz="2000" spc="20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2000" spc="18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2000" spc="165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2000" spc="-7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2000" dirty="0">
              <a:latin typeface="Calibri"/>
              <a:cs typeface="Calibri"/>
            </a:endParaRPr>
          </a:p>
          <a:p>
            <a:pPr marL="44450">
              <a:lnSpc>
                <a:spcPct val="100000"/>
              </a:lnSpc>
              <a:spcBef>
                <a:spcPts val="1085"/>
              </a:spcBef>
            </a:pPr>
            <a:r>
              <a:rPr sz="1200" spc="60" dirty="0">
                <a:solidFill>
                  <a:srgbClr val="FFFFFF"/>
                </a:solidFill>
                <a:latin typeface="Calibri"/>
                <a:cs typeface="Calibri"/>
              </a:rPr>
              <a:t>Desktop</a:t>
            </a:r>
            <a:r>
              <a:rPr lang="nl-BE" sz="1200" spc="60" dirty="0">
                <a:solidFill>
                  <a:srgbClr val="FFFFFF"/>
                </a:solidFill>
                <a:latin typeface="Calibri"/>
                <a:cs typeface="Calibri"/>
              </a:rPr>
              <a:t> or </a:t>
            </a:r>
            <a:r>
              <a:rPr lang="nl-BE" sz="1200" spc="60" dirty="0" err="1">
                <a:solidFill>
                  <a:srgbClr val="FFFFFF"/>
                </a:solidFill>
                <a:latin typeface="Calibri"/>
                <a:cs typeface="Calibri"/>
              </a:rPr>
              <a:t>under</a:t>
            </a:r>
            <a:r>
              <a:rPr lang="nl-BE" sz="1200" spc="60" dirty="0">
                <a:solidFill>
                  <a:srgbClr val="FFFFFF"/>
                </a:solidFill>
                <a:latin typeface="Calibri"/>
                <a:cs typeface="Calibri"/>
              </a:rPr>
              <a:t> het desk …</a:t>
            </a:r>
            <a:endParaRPr sz="1200" dirty="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223982" y="3124200"/>
            <a:ext cx="931544" cy="1361440"/>
          </a:xfrm>
          <a:custGeom>
            <a:avLst/>
            <a:gdLst/>
            <a:ahLst/>
            <a:cxnLst/>
            <a:rect l="l" t="t" r="r" b="b"/>
            <a:pathLst>
              <a:path w="931545" h="1361439">
                <a:moveTo>
                  <a:pt x="0" y="0"/>
                </a:moveTo>
                <a:lnTo>
                  <a:pt x="931113" y="1361427"/>
                </a:lnTo>
              </a:path>
            </a:pathLst>
          </a:custGeom>
          <a:ln w="6096">
            <a:solidFill>
              <a:srgbClr val="DB6C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519639" y="3468623"/>
            <a:ext cx="1442969" cy="673735"/>
          </a:xfrm>
          <a:custGeom>
            <a:avLst/>
            <a:gdLst/>
            <a:ahLst/>
            <a:cxnLst/>
            <a:rect l="l" t="t" r="r" b="b"/>
            <a:pathLst>
              <a:path w="2502534" h="673735">
                <a:moveTo>
                  <a:pt x="0" y="0"/>
                </a:moveTo>
                <a:lnTo>
                  <a:pt x="2502407" y="0"/>
                </a:lnTo>
                <a:lnTo>
                  <a:pt x="2502407" y="673607"/>
                </a:lnTo>
                <a:lnTo>
                  <a:pt x="0" y="6736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7597619" y="3470442"/>
            <a:ext cx="1229995" cy="623570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12700" marR="5080">
              <a:lnSpc>
                <a:spcPts val="1510"/>
              </a:lnSpc>
              <a:spcBef>
                <a:spcPts val="295"/>
              </a:spcBef>
            </a:pPr>
            <a:r>
              <a:rPr sz="1400" spc="20" dirty="0">
                <a:solidFill>
                  <a:srgbClr val="56555A"/>
                </a:solidFill>
                <a:latin typeface="Calibri"/>
                <a:cs typeface="Calibri"/>
              </a:rPr>
              <a:t>Vlaams  </a:t>
            </a:r>
            <a:r>
              <a:rPr sz="1400" spc="10" dirty="0">
                <a:solidFill>
                  <a:srgbClr val="56555A"/>
                </a:solidFill>
                <a:latin typeface="Calibri"/>
                <a:cs typeface="Calibri"/>
              </a:rPr>
              <a:t>S</a:t>
            </a:r>
            <a:r>
              <a:rPr sz="1400" spc="40" dirty="0">
                <a:solidFill>
                  <a:srgbClr val="56555A"/>
                </a:solidFill>
                <a:latin typeface="Calibri"/>
                <a:cs typeface="Calibri"/>
              </a:rPr>
              <a:t>up</a:t>
            </a:r>
            <a:r>
              <a:rPr sz="1400" spc="50" dirty="0">
                <a:solidFill>
                  <a:srgbClr val="56555A"/>
                </a:solidFill>
                <a:latin typeface="Calibri"/>
                <a:cs typeface="Calibri"/>
              </a:rPr>
              <a:t>e</a:t>
            </a:r>
            <a:r>
              <a:rPr sz="1400" spc="40" dirty="0">
                <a:solidFill>
                  <a:srgbClr val="56555A"/>
                </a:solidFill>
                <a:latin typeface="Calibri"/>
                <a:cs typeface="Calibri"/>
              </a:rPr>
              <a:t>r</a:t>
            </a:r>
            <a:r>
              <a:rPr sz="1400" spc="60" dirty="0">
                <a:solidFill>
                  <a:srgbClr val="56555A"/>
                </a:solidFill>
                <a:latin typeface="Calibri"/>
                <a:cs typeface="Calibri"/>
              </a:rPr>
              <a:t>co</a:t>
            </a:r>
            <a:r>
              <a:rPr sz="1400" spc="5" dirty="0">
                <a:solidFill>
                  <a:srgbClr val="56555A"/>
                </a:solidFill>
                <a:latin typeface="Calibri"/>
                <a:cs typeface="Calibri"/>
              </a:rPr>
              <a:t>mp</a:t>
            </a:r>
            <a:r>
              <a:rPr sz="1400" spc="40" dirty="0">
                <a:solidFill>
                  <a:srgbClr val="56555A"/>
                </a:solidFill>
                <a:latin typeface="Calibri"/>
                <a:cs typeface="Calibri"/>
              </a:rPr>
              <a:t>u</a:t>
            </a:r>
            <a:r>
              <a:rPr sz="1400" spc="110" dirty="0">
                <a:solidFill>
                  <a:srgbClr val="56555A"/>
                </a:solidFill>
                <a:latin typeface="Calibri"/>
                <a:cs typeface="Calibri"/>
              </a:rPr>
              <a:t>t</a:t>
            </a:r>
            <a:r>
              <a:rPr sz="1400" spc="30" dirty="0">
                <a:solidFill>
                  <a:srgbClr val="56555A"/>
                </a:solidFill>
                <a:latin typeface="Calibri"/>
                <a:cs typeface="Calibri"/>
              </a:rPr>
              <a:t>er  </a:t>
            </a:r>
            <a:r>
              <a:rPr sz="1400" spc="40" dirty="0">
                <a:solidFill>
                  <a:srgbClr val="56555A"/>
                </a:solidFill>
                <a:latin typeface="Calibri"/>
                <a:cs typeface="Calibri"/>
              </a:rPr>
              <a:t>Centrum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6768306" y="3131820"/>
            <a:ext cx="454659" cy="0"/>
          </a:xfrm>
          <a:custGeom>
            <a:avLst/>
            <a:gdLst/>
            <a:ahLst/>
            <a:cxnLst/>
            <a:rect l="l" t="t" r="r" b="b"/>
            <a:pathLst>
              <a:path w="454659">
                <a:moveTo>
                  <a:pt x="0" y="0"/>
                </a:moveTo>
                <a:lnTo>
                  <a:pt x="454609" y="0"/>
                </a:lnTo>
              </a:path>
            </a:pathLst>
          </a:custGeom>
          <a:ln w="6096">
            <a:solidFill>
              <a:srgbClr val="DB6C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7699470" y="4485132"/>
            <a:ext cx="454659" cy="0"/>
          </a:xfrm>
          <a:custGeom>
            <a:avLst/>
            <a:gdLst/>
            <a:ahLst/>
            <a:cxnLst/>
            <a:rect l="l" t="t" r="r" b="b"/>
            <a:pathLst>
              <a:path w="454659">
                <a:moveTo>
                  <a:pt x="0" y="0"/>
                </a:moveTo>
                <a:lnTo>
                  <a:pt x="454609" y="0"/>
                </a:lnTo>
              </a:path>
            </a:pathLst>
          </a:custGeom>
          <a:ln w="6096">
            <a:solidFill>
              <a:srgbClr val="DB6C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676866" y="3086100"/>
            <a:ext cx="91440" cy="914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7608030" y="4439411"/>
            <a:ext cx="91440" cy="9143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51"/>
          <p:cNvSpPr txBox="1">
            <a:spLocks/>
          </p:cNvSpPr>
          <p:nvPr/>
        </p:nvSpPr>
        <p:spPr>
          <a:xfrm>
            <a:off x="166855" y="192069"/>
            <a:ext cx="5631779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45" dirty="0">
                <a:solidFill>
                  <a:srgbClr val="333639"/>
                </a:solidFill>
              </a:rPr>
              <a:t>HPC </a:t>
            </a:r>
            <a:r>
              <a:rPr lang="en-GB" sz="4000" b="1" spc="45" dirty="0" err="1">
                <a:solidFill>
                  <a:srgbClr val="333639"/>
                </a:solidFill>
              </a:rPr>
              <a:t>tiering</a:t>
            </a:r>
            <a:r>
              <a:rPr lang="en-GB" sz="4000" b="1" spc="45" dirty="0">
                <a:solidFill>
                  <a:srgbClr val="333639"/>
                </a:solidFill>
              </a:rPr>
              <a:t> model</a:t>
            </a:r>
            <a:endParaRPr lang="en-GB" sz="4000" b="1" dirty="0">
              <a:latin typeface="Trebuchet MS"/>
              <a:cs typeface="Trebuchet MS"/>
            </a:endParaRPr>
          </a:p>
        </p:txBody>
      </p:sp>
      <p:sp>
        <p:nvSpPr>
          <p:cNvPr id="30" name="object 8"/>
          <p:cNvSpPr/>
          <p:nvPr/>
        </p:nvSpPr>
        <p:spPr>
          <a:xfrm>
            <a:off x="5776397" y="2977451"/>
            <a:ext cx="3407450" cy="45719"/>
          </a:xfrm>
          <a:custGeom>
            <a:avLst/>
            <a:gdLst/>
            <a:ahLst/>
            <a:cxnLst/>
            <a:rect l="l" t="t" r="r" b="b"/>
            <a:pathLst>
              <a:path w="4241800">
                <a:moveTo>
                  <a:pt x="0" y="0"/>
                </a:moveTo>
                <a:lnTo>
                  <a:pt x="4241292" y="0"/>
                </a:lnTo>
              </a:path>
            </a:pathLst>
          </a:custGeom>
          <a:ln w="6096">
            <a:solidFill>
              <a:srgbClr val="7E7E7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17657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7244392" y="772547"/>
            <a:ext cx="4069060" cy="5213024"/>
            <a:chOff x="7619761" y="1006632"/>
            <a:chExt cx="4069060" cy="5213024"/>
          </a:xfrm>
        </p:grpSpPr>
        <p:sp>
          <p:nvSpPr>
            <p:cNvPr id="26" name="Oval 25"/>
            <p:cNvSpPr>
              <a:spLocks noChangeAspect="1"/>
            </p:cNvSpPr>
            <p:nvPr/>
          </p:nvSpPr>
          <p:spPr bwMode="auto">
            <a:xfrm>
              <a:off x="9672821" y="2710836"/>
              <a:ext cx="2016000" cy="2016000"/>
            </a:xfrm>
            <a:prstGeom prst="ellipse">
              <a:avLst/>
            </a:prstGeom>
            <a:solidFill>
              <a:schemeClr val="bg1"/>
            </a:solidFill>
            <a:ln w="762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20" charset="-128"/>
              </a:endParaRPr>
            </a:p>
          </p:txBody>
        </p:sp>
        <p:sp>
          <p:nvSpPr>
            <p:cNvPr id="27" name="TextBox 26"/>
            <p:cNvSpPr txBox="1"/>
            <p:nvPr/>
          </p:nvSpPr>
          <p:spPr bwMode="auto">
            <a:xfrm>
              <a:off x="10225547" y="3418244"/>
              <a:ext cx="979755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rtlCol="0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chemeClr val="accent1"/>
                  </a:solidFill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Tier-2</a:t>
              </a: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 bwMode="auto">
            <a:xfrm>
              <a:off x="9267689" y="1006632"/>
              <a:ext cx="1008000" cy="1008000"/>
            </a:xfrm>
            <a:prstGeom prst="ellipse">
              <a:avLst/>
            </a:prstGeom>
            <a:noFill/>
            <a:ln w="762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20" charset="-128"/>
              </a:endParaRPr>
            </a:p>
          </p:txBody>
        </p:sp>
        <p:cxnSp>
          <p:nvCxnSpPr>
            <p:cNvPr id="29" name="Elbow Connector 28"/>
            <p:cNvCxnSpPr/>
            <p:nvPr/>
          </p:nvCxnSpPr>
          <p:spPr bwMode="auto">
            <a:xfrm rot="16200000" flipV="1">
              <a:off x="9888936" y="1993161"/>
              <a:ext cx="707347" cy="679566"/>
            </a:xfrm>
            <a:prstGeom prst="bentConnector3">
              <a:avLst>
                <a:gd name="adj1" fmla="val 44498"/>
              </a:avLst>
            </a:prstGeom>
            <a:solidFill>
              <a:schemeClr val="accent1"/>
            </a:solidFill>
            <a:ln w="762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>
              <a:stCxn id="31" idx="6"/>
              <a:endCxn id="26" idx="2"/>
            </p:cNvCxnSpPr>
            <p:nvPr/>
          </p:nvCxnSpPr>
          <p:spPr bwMode="auto">
            <a:xfrm>
              <a:off x="8627761" y="3718836"/>
              <a:ext cx="1045060" cy="0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Oval 30"/>
            <p:cNvSpPr>
              <a:spLocks noChangeAspect="1"/>
            </p:cNvSpPr>
            <p:nvPr/>
          </p:nvSpPr>
          <p:spPr bwMode="auto">
            <a:xfrm>
              <a:off x="7619761" y="3214836"/>
              <a:ext cx="1008000" cy="1008000"/>
            </a:xfrm>
            <a:prstGeom prst="ellipse">
              <a:avLst/>
            </a:prstGeom>
            <a:noFill/>
            <a:ln w="762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20" charset="-128"/>
              </a:endParaRPr>
            </a:p>
          </p:txBody>
        </p:sp>
        <p:cxnSp>
          <p:nvCxnSpPr>
            <p:cNvPr id="32" name="Elbow Connector 31"/>
            <p:cNvCxnSpPr>
              <a:stCxn id="33" idx="6"/>
            </p:cNvCxnSpPr>
            <p:nvPr/>
          </p:nvCxnSpPr>
          <p:spPr bwMode="auto">
            <a:xfrm flipV="1">
              <a:off x="10096014" y="4726837"/>
              <a:ext cx="782603" cy="988819"/>
            </a:xfrm>
            <a:prstGeom prst="bentConnector2">
              <a:avLst/>
            </a:prstGeom>
            <a:solidFill>
              <a:schemeClr val="accent1"/>
            </a:solidFill>
            <a:ln w="762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3" name="Oval 32"/>
            <p:cNvSpPr>
              <a:spLocks noChangeAspect="1"/>
            </p:cNvSpPr>
            <p:nvPr/>
          </p:nvSpPr>
          <p:spPr bwMode="auto">
            <a:xfrm>
              <a:off x="9088014" y="5211656"/>
              <a:ext cx="1008000" cy="1008000"/>
            </a:xfrm>
            <a:prstGeom prst="ellipse">
              <a:avLst/>
            </a:prstGeom>
            <a:noFill/>
            <a:ln w="762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20" charset="-128"/>
              </a:endParaRPr>
            </a:p>
          </p:txBody>
        </p:sp>
        <p:cxnSp>
          <p:nvCxnSpPr>
            <p:cNvPr id="34" name="Elbow Connector 33"/>
            <p:cNvCxnSpPr/>
            <p:nvPr/>
          </p:nvCxnSpPr>
          <p:spPr bwMode="auto">
            <a:xfrm>
              <a:off x="8773115" y="2544544"/>
              <a:ext cx="1175748" cy="472188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762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5" name="Oval 34"/>
            <p:cNvSpPr>
              <a:spLocks noChangeAspect="1"/>
            </p:cNvSpPr>
            <p:nvPr/>
          </p:nvSpPr>
          <p:spPr bwMode="auto">
            <a:xfrm>
              <a:off x="7814826" y="1808756"/>
              <a:ext cx="1008000" cy="1008000"/>
            </a:xfrm>
            <a:prstGeom prst="ellipse">
              <a:avLst/>
            </a:prstGeom>
            <a:noFill/>
            <a:ln w="762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20" charset="-128"/>
              </a:endParaRPr>
            </a:p>
          </p:txBody>
        </p:sp>
        <p:cxnSp>
          <p:nvCxnSpPr>
            <p:cNvPr id="36" name="Elbow Connector 35"/>
            <p:cNvCxnSpPr>
              <a:stCxn id="37" idx="6"/>
            </p:cNvCxnSpPr>
            <p:nvPr/>
          </p:nvCxnSpPr>
          <p:spPr bwMode="auto">
            <a:xfrm flipV="1">
              <a:off x="9039360" y="4421153"/>
              <a:ext cx="904777" cy="544925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762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7" name="Oval 36"/>
            <p:cNvSpPr>
              <a:spLocks noChangeAspect="1"/>
            </p:cNvSpPr>
            <p:nvPr/>
          </p:nvSpPr>
          <p:spPr bwMode="auto">
            <a:xfrm>
              <a:off x="8031360" y="4462078"/>
              <a:ext cx="1008000" cy="1008000"/>
            </a:xfrm>
            <a:prstGeom prst="ellipse">
              <a:avLst/>
            </a:prstGeom>
            <a:noFill/>
            <a:ln w="762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20" charset="-128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0989" y="1101431"/>
              <a:ext cx="1028509" cy="822981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12224" y="4860423"/>
              <a:ext cx="832896" cy="197414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22923" y="5575677"/>
              <a:ext cx="784714" cy="279958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55372" y="2026050"/>
              <a:ext cx="513877" cy="583465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5201" y="3482018"/>
              <a:ext cx="457121" cy="684385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6D78DA06-1241-440F-ACA9-12C0CC99B046}"/>
              </a:ext>
            </a:extLst>
          </p:cNvPr>
          <p:cNvGrpSpPr/>
          <p:nvPr/>
        </p:nvGrpSpPr>
        <p:grpSpPr>
          <a:xfrm>
            <a:off x="882386" y="1723506"/>
            <a:ext cx="4062624" cy="4262065"/>
            <a:chOff x="882386" y="1723506"/>
            <a:chExt cx="4062624" cy="4262065"/>
          </a:xfrm>
        </p:grpSpPr>
        <p:cxnSp>
          <p:nvCxnSpPr>
            <p:cNvPr id="44" name="Elbow Connector 43"/>
            <p:cNvCxnSpPr>
              <a:stCxn id="61" idx="4"/>
            </p:cNvCxnSpPr>
            <p:nvPr/>
          </p:nvCxnSpPr>
          <p:spPr bwMode="auto">
            <a:xfrm rot="16200000" flipH="1">
              <a:off x="2383019" y="4487024"/>
              <a:ext cx="599443" cy="709190"/>
            </a:xfrm>
            <a:prstGeom prst="bentConnector2">
              <a:avLst/>
            </a:prstGeom>
            <a:solidFill>
              <a:srgbClr val="F2FFE2"/>
            </a:solidFill>
            <a:ln w="762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48" name="Group 47"/>
            <p:cNvGrpSpPr/>
            <p:nvPr/>
          </p:nvGrpSpPr>
          <p:grpSpPr>
            <a:xfrm>
              <a:off x="882386" y="1723506"/>
              <a:ext cx="2891518" cy="2818392"/>
              <a:chOff x="532944" y="1841494"/>
              <a:chExt cx="3240000" cy="3240000"/>
            </a:xfrm>
          </p:grpSpPr>
          <p:sp>
            <p:nvSpPr>
              <p:cNvPr id="61" name="Oval 60"/>
              <p:cNvSpPr/>
              <p:nvPr/>
            </p:nvSpPr>
            <p:spPr bwMode="auto">
              <a:xfrm>
                <a:off x="532944" y="1841494"/>
                <a:ext cx="3240000" cy="3240000"/>
              </a:xfrm>
              <a:prstGeom prst="ellipse">
                <a:avLst/>
              </a:prstGeom>
              <a:noFill/>
              <a:ln w="12700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EA7F00"/>
                  </a:solidFill>
                  <a:effectLst/>
                  <a:uLnTx/>
                  <a:uFillTx/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 bwMode="auto">
              <a:xfrm>
                <a:off x="832562" y="2328612"/>
                <a:ext cx="2640766" cy="20167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6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Open Sans Extrabold" panose="020B0906030804020204" pitchFamily="34" charset="0"/>
                    <a:ea typeface="Open Sans Extrabold" panose="020B0906030804020204" pitchFamily="34" charset="0"/>
                    <a:cs typeface="Open Sans Extrabold" panose="020B0906030804020204" pitchFamily="34" charset="0"/>
                  </a:rPr>
                  <a:t>Tier-1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6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Open Sans Extrabold" panose="020B0906030804020204" pitchFamily="34" charset="0"/>
                    <a:ea typeface="Open Sans Extrabold" panose="020B0906030804020204" pitchFamily="34" charset="0"/>
                    <a:cs typeface="Open Sans Extrabold" panose="020B0906030804020204" pitchFamily="34" charset="0"/>
                  </a:rPr>
                  <a:t>SaaS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6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Open Sans Extrabold" panose="020B0906030804020204" pitchFamily="34" charset="0"/>
                    <a:ea typeface="Open Sans Extrabold" panose="020B0906030804020204" pitchFamily="34" charset="0"/>
                    <a:cs typeface="Open Sans Extrabold" panose="020B0906030804020204" pitchFamily="34" charset="0"/>
                  </a:rPr>
                  <a:t>2018-2022</a:t>
                </a:r>
              </a:p>
            </p:txBody>
          </p:sp>
        </p:grpSp>
        <p:sp>
          <p:nvSpPr>
            <p:cNvPr id="49" name="Oval 48"/>
            <p:cNvSpPr/>
            <p:nvPr/>
          </p:nvSpPr>
          <p:spPr bwMode="auto">
            <a:xfrm>
              <a:off x="3017332" y="4106643"/>
              <a:ext cx="1927678" cy="1878928"/>
            </a:xfrm>
            <a:prstGeom prst="ellipse">
              <a:avLst/>
            </a:prstGeom>
            <a:noFill/>
            <a:ln w="762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EA7F00"/>
                </a:solidFill>
                <a:effectLst/>
                <a:uLnTx/>
                <a:uFillTx/>
                <a:latin typeface="Arial" charset="0"/>
                <a:ea typeface="ＭＳ Ｐゴシック" pitchFamily="20" charset="-128"/>
              </a:endParaRPr>
            </a:p>
          </p:txBody>
        </p: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7055" y="4753513"/>
              <a:ext cx="1019654" cy="646688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44752949-2AAC-47CF-B42C-1CB294453302}"/>
              </a:ext>
            </a:extLst>
          </p:cNvPr>
          <p:cNvGrpSpPr/>
          <p:nvPr/>
        </p:nvGrpSpPr>
        <p:grpSpPr>
          <a:xfrm>
            <a:off x="3308708" y="1193981"/>
            <a:ext cx="2651422" cy="3225852"/>
            <a:chOff x="3308708" y="1193981"/>
            <a:chExt cx="2651422" cy="3225852"/>
          </a:xfrm>
        </p:grpSpPr>
        <p:cxnSp>
          <p:nvCxnSpPr>
            <p:cNvPr id="45" name="Straight Connector 44"/>
            <p:cNvCxnSpPr>
              <a:endCxn id="52" idx="2"/>
            </p:cNvCxnSpPr>
            <p:nvPr/>
          </p:nvCxnSpPr>
          <p:spPr bwMode="auto">
            <a:xfrm>
              <a:off x="3701964" y="3676013"/>
              <a:ext cx="973047" cy="117510"/>
            </a:xfrm>
            <a:prstGeom prst="line">
              <a:avLst/>
            </a:prstGeom>
            <a:solidFill>
              <a:srgbClr val="F2FFE2"/>
            </a:solidFill>
            <a:ln w="762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Elbow Connector 45"/>
            <p:cNvCxnSpPr>
              <a:endCxn id="55" idx="2"/>
            </p:cNvCxnSpPr>
            <p:nvPr/>
          </p:nvCxnSpPr>
          <p:spPr bwMode="auto">
            <a:xfrm rot="5400000" flipH="1" flipV="1">
              <a:off x="3404256" y="1568166"/>
              <a:ext cx="409899" cy="600996"/>
            </a:xfrm>
            <a:prstGeom prst="bentConnector4">
              <a:avLst>
                <a:gd name="adj1" fmla="val 15484"/>
                <a:gd name="adj2" fmla="val 1448"/>
              </a:avLst>
            </a:prstGeom>
            <a:solidFill>
              <a:srgbClr val="F2FFE2"/>
            </a:solidFill>
            <a:ln w="762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Elbow Connector 46"/>
            <p:cNvCxnSpPr>
              <a:endCxn id="58" idx="2"/>
            </p:cNvCxnSpPr>
            <p:nvPr/>
          </p:nvCxnSpPr>
          <p:spPr bwMode="auto">
            <a:xfrm flipV="1">
              <a:off x="3773904" y="2479724"/>
              <a:ext cx="1122930" cy="593393"/>
            </a:xfrm>
            <a:prstGeom prst="bentConnector3">
              <a:avLst/>
            </a:prstGeom>
            <a:solidFill>
              <a:srgbClr val="F2FFE2"/>
            </a:solidFill>
            <a:ln w="762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2" name="Oval 51"/>
            <p:cNvSpPr>
              <a:spLocks noChangeAspect="1"/>
            </p:cNvSpPr>
            <p:nvPr/>
          </p:nvSpPr>
          <p:spPr bwMode="auto">
            <a:xfrm>
              <a:off x="4675011" y="3167214"/>
              <a:ext cx="1285119" cy="1252619"/>
            </a:xfrm>
            <a:prstGeom prst="ellipse">
              <a:avLst/>
            </a:prstGeom>
            <a:noFill/>
            <a:ln w="762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EA7F00"/>
                </a:solidFill>
                <a:effectLst/>
                <a:uLnTx/>
                <a:uFillTx/>
                <a:latin typeface="Arial" charset="0"/>
                <a:ea typeface="ＭＳ Ｐゴシック" pitchFamily="20" charset="-128"/>
              </a:endParaRPr>
            </a:p>
          </p:txBody>
        </p:sp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8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48870" y="3484751"/>
              <a:ext cx="537399" cy="547574"/>
            </a:xfrm>
            <a:prstGeom prst="rect">
              <a:avLst/>
            </a:prstGeom>
          </p:spPr>
        </p:pic>
        <p:sp>
          <p:nvSpPr>
            <p:cNvPr id="55" name="Oval 54"/>
            <p:cNvSpPr/>
            <p:nvPr/>
          </p:nvSpPr>
          <p:spPr bwMode="auto">
            <a:xfrm>
              <a:off x="3909704" y="1193981"/>
              <a:ext cx="963839" cy="939464"/>
            </a:xfrm>
            <a:prstGeom prst="ellipse">
              <a:avLst/>
            </a:prstGeom>
            <a:noFill/>
            <a:ln w="762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EA7F00"/>
                </a:solidFill>
                <a:effectLst/>
                <a:uLnTx/>
                <a:uFillTx/>
                <a:latin typeface="Arial" charset="0"/>
                <a:ea typeface="ＭＳ Ｐゴシック" pitchFamily="20" charset="-128"/>
              </a:endParaRPr>
            </a:p>
          </p:txBody>
        </p:sp>
        <p:pic>
          <p:nvPicPr>
            <p:cNvPr id="56" name="Picture 55"/>
            <p:cNvPicPr>
              <a:picLocks noChangeAspect="1"/>
            </p:cNvPicPr>
            <p:nvPr/>
          </p:nvPicPr>
          <p:blipFill>
            <a:blip r:embed="rId9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4114" y="1429965"/>
              <a:ext cx="512554" cy="395230"/>
            </a:xfrm>
            <a:prstGeom prst="rect">
              <a:avLst/>
            </a:prstGeom>
          </p:spPr>
        </p:pic>
        <p:sp>
          <p:nvSpPr>
            <p:cNvPr id="58" name="Oval 57"/>
            <p:cNvSpPr/>
            <p:nvPr/>
          </p:nvSpPr>
          <p:spPr bwMode="auto">
            <a:xfrm>
              <a:off x="4896833" y="2009992"/>
              <a:ext cx="963839" cy="939464"/>
            </a:xfrm>
            <a:prstGeom prst="ellipse">
              <a:avLst/>
            </a:prstGeom>
            <a:noFill/>
            <a:ln w="762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EA7F00"/>
                </a:solidFill>
                <a:effectLst/>
                <a:uLnTx/>
                <a:uFillTx/>
                <a:latin typeface="Arial" charset="0"/>
                <a:ea typeface="ＭＳ Ｐゴシック" pitchFamily="20" charset="-128"/>
              </a:endParaRPr>
            </a:p>
          </p:txBody>
        </p: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10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40206" y="2352782"/>
              <a:ext cx="482832" cy="469732"/>
            </a:xfrm>
            <a:prstGeom prst="rect">
              <a:avLst/>
            </a:prstGeom>
          </p:spPr>
        </p:pic>
      </p:grpSp>
      <p:sp>
        <p:nvSpPr>
          <p:cNvPr id="69" name="object 51"/>
          <p:cNvSpPr txBox="1">
            <a:spLocks/>
          </p:cNvSpPr>
          <p:nvPr/>
        </p:nvSpPr>
        <p:spPr>
          <a:xfrm>
            <a:off x="166855" y="192069"/>
            <a:ext cx="5631779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VSC</a:t>
            </a:r>
            <a:r>
              <a:rPr lang="en-GB" sz="4000" b="1" spc="-50" dirty="0">
                <a:solidFill>
                  <a:srgbClr val="333639"/>
                </a:solidFill>
                <a:cs typeface="Trebuchet MS"/>
              </a:rPr>
              <a:t> </a:t>
            </a:r>
            <a:r>
              <a:rPr lang="en-GB" sz="4000" spc="45" dirty="0">
                <a:solidFill>
                  <a:srgbClr val="333639"/>
                </a:solidFill>
              </a:rPr>
              <a:t>Environment</a:t>
            </a:r>
            <a:endParaRPr lang="en-GB" sz="4000" dirty="0">
              <a:cs typeface="Trebuchet MS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430ED884-5FA9-44D3-B7E1-D697532DFF2E}"/>
              </a:ext>
            </a:extLst>
          </p:cNvPr>
          <p:cNvSpPr txBox="1"/>
          <p:nvPr/>
        </p:nvSpPr>
        <p:spPr bwMode="auto">
          <a:xfrm>
            <a:off x="10842161" y="1541110"/>
            <a:ext cx="1220207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DB6D3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Structural</a:t>
            </a:r>
          </a:p>
          <a:p>
            <a:pPr algn="ctr"/>
            <a:r>
              <a:rPr lang="en-US" sz="1600" b="1" dirty="0">
                <a:solidFill>
                  <a:srgbClr val="DB6D3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Funding</a:t>
            </a:r>
          </a:p>
          <a:p>
            <a:pPr algn="ctr"/>
            <a:r>
              <a:rPr lang="en-US" sz="1600" b="1" dirty="0">
                <a:solidFill>
                  <a:srgbClr val="DB6D3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Tier-2</a:t>
            </a:r>
          </a:p>
          <a:p>
            <a:pPr algn="ctr"/>
            <a:r>
              <a:rPr lang="en-US" sz="1600" b="1" dirty="0">
                <a:solidFill>
                  <a:schemeClr val="accent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Since 2013</a:t>
            </a:r>
          </a:p>
          <a:p>
            <a:pPr algn="ctr"/>
            <a:endParaRPr lang="en-US" sz="1600" b="1" dirty="0">
              <a:solidFill>
                <a:srgbClr val="FFFFFF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211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384925"/>
            <a:ext cx="501650" cy="365125"/>
          </a:xfrm>
        </p:spPr>
        <p:txBody>
          <a:bodyPr/>
          <a:lstStyle/>
          <a:p>
            <a:pPr marL="8128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en-GB" spc="-45" smtClean="0"/>
              <a:t>13</a:t>
            </a:fld>
            <a:endParaRPr lang="en-GB" spc="-45" dirty="0"/>
          </a:p>
        </p:txBody>
      </p:sp>
      <p:sp>
        <p:nvSpPr>
          <p:cNvPr id="31" name="Up Arrow 119"/>
          <p:cNvSpPr/>
          <p:nvPr/>
        </p:nvSpPr>
        <p:spPr>
          <a:xfrm rot="3341531">
            <a:off x="4325335" y="-271709"/>
            <a:ext cx="1325440" cy="6832523"/>
          </a:xfrm>
          <a:prstGeom prst="upArrow">
            <a:avLst>
              <a:gd name="adj1" fmla="val 50000"/>
              <a:gd name="adj2" fmla="val 92270"/>
            </a:avLst>
          </a:prstGeom>
          <a:solidFill>
            <a:schemeClr val="tx1">
              <a:lumMod val="20000"/>
              <a:lumOff val="80000"/>
            </a:schemeClr>
          </a:solidFill>
          <a:ln>
            <a:solidFill>
              <a:schemeClr val="bg1">
                <a:alpha val="90000"/>
              </a:schemeClr>
            </a:solidFill>
          </a:ln>
          <a:effectLst/>
          <a:scene3d>
            <a:camera prst="orthographicFront"/>
            <a:lightRig rig="balanced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chemeClr val="bg2"/>
              </a:solidFill>
            </a:endParaRPr>
          </a:p>
        </p:txBody>
      </p:sp>
      <p:graphicFrame>
        <p:nvGraphicFramePr>
          <p:cNvPr id="33" name="Tabel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164031"/>
              </p:ext>
            </p:extLst>
          </p:nvPr>
        </p:nvGraphicFramePr>
        <p:xfrm>
          <a:off x="4254796" y="4871751"/>
          <a:ext cx="6696744" cy="872770"/>
        </p:xfrm>
        <a:graphic>
          <a:graphicData uri="http://schemas.openxmlformats.org/drawingml/2006/table">
            <a:tbl>
              <a:tblPr firstRow="1" bandRow="1"/>
              <a:tblGrid>
                <a:gridCol w="125589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4232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9030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90821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0193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nl-NL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nl-NL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nl-NL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nl-NL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200" b="0" i="0" dirty="0">
                          <a:solidFill>
                            <a:schemeClr val="accent1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STEVIN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200" b="0" i="0" dirty="0">
                          <a:solidFill>
                            <a:schemeClr val="accent1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HYDRA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200" b="0" i="0" dirty="0">
                          <a:solidFill>
                            <a:schemeClr val="accent1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HOPPER/LEIBNIZ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>
                          <a:solidFill>
                            <a:schemeClr val="accent1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THINKING/GENIUS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34" name="Oval 124"/>
          <p:cNvSpPr>
            <a:spLocks/>
          </p:cNvSpPr>
          <p:nvPr/>
        </p:nvSpPr>
        <p:spPr>
          <a:xfrm rot="21540000">
            <a:off x="1589329" y="4528878"/>
            <a:ext cx="1080000" cy="1080000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TextBox 129"/>
          <p:cNvSpPr txBox="1"/>
          <p:nvPr/>
        </p:nvSpPr>
        <p:spPr>
          <a:xfrm>
            <a:off x="1486751" y="4901607"/>
            <a:ext cx="126709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vo" panose="02000000000000000000" pitchFamily="2" charset="0"/>
                <a:cs typeface="Calibri Light"/>
              </a:rPr>
              <a:t>Tier-2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100" kern="0" dirty="0">
                <a:solidFill>
                  <a:schemeClr val="bg2"/>
                </a:solidFill>
                <a:latin typeface="Arvo" panose="02000000000000000000" pitchFamily="2" charset="0"/>
                <a:cs typeface="Calibri Light"/>
              </a:rPr>
              <a:t>University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vo" panose="02000000000000000000" pitchFamily="2" charset="0"/>
              <a:cs typeface="Calibri Light"/>
            </a:endParaRPr>
          </a:p>
        </p:txBody>
      </p:sp>
      <p:pic>
        <p:nvPicPr>
          <p:cNvPr id="36" name="Afbeelding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4201" y="3285042"/>
            <a:ext cx="1942500" cy="1116937"/>
          </a:xfrm>
          <a:prstGeom prst="roundRect">
            <a:avLst/>
          </a:prstGeom>
          <a:ln w="28575">
            <a:solidFill>
              <a:schemeClr val="accent1"/>
            </a:solidFill>
          </a:ln>
        </p:spPr>
      </p:pic>
      <p:sp>
        <p:nvSpPr>
          <p:cNvPr id="37" name="Rechthoek 4"/>
          <p:cNvSpPr/>
          <p:nvPr/>
        </p:nvSpPr>
        <p:spPr>
          <a:xfrm>
            <a:off x="7249038" y="3520345"/>
            <a:ext cx="21359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 err="1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BrENIAC</a:t>
            </a:r>
            <a:endParaRPr lang="en-US" sz="3600" dirty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8" name="Oval 124"/>
          <p:cNvSpPr>
            <a:spLocks/>
          </p:cNvSpPr>
          <p:nvPr/>
        </p:nvSpPr>
        <p:spPr>
          <a:xfrm rot="21540000">
            <a:off x="3667684" y="2991316"/>
            <a:ext cx="1260000" cy="1260000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TextBox 129"/>
          <p:cNvSpPr txBox="1"/>
          <p:nvPr/>
        </p:nvSpPr>
        <p:spPr>
          <a:xfrm>
            <a:off x="3681750" y="3408473"/>
            <a:ext cx="1267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vo" panose="02000000000000000000" pitchFamily="2" charset="0"/>
                <a:cs typeface="Calibri Light"/>
              </a:rPr>
              <a:t>Tier-1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chemeClr val="bg2"/>
                </a:solidFill>
                <a:latin typeface="Arvo" panose="02000000000000000000" pitchFamily="2" charset="0"/>
                <a:cs typeface="Calibri Light"/>
              </a:rPr>
              <a:t>Flanders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vo" panose="02000000000000000000" pitchFamily="2" charset="0"/>
              <a:cs typeface="Calibri Light"/>
            </a:endParaRPr>
          </a:p>
        </p:txBody>
      </p:sp>
      <p:sp>
        <p:nvSpPr>
          <p:cNvPr id="40" name="Oval 124"/>
          <p:cNvSpPr>
            <a:spLocks/>
          </p:cNvSpPr>
          <p:nvPr/>
        </p:nvSpPr>
        <p:spPr>
          <a:xfrm rot="21540000">
            <a:off x="6699469" y="731677"/>
            <a:ext cx="1440000" cy="1440000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TextBox 129"/>
          <p:cNvSpPr txBox="1"/>
          <p:nvPr/>
        </p:nvSpPr>
        <p:spPr>
          <a:xfrm>
            <a:off x="6797978" y="1223041"/>
            <a:ext cx="1267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vo" panose="02000000000000000000" pitchFamily="2" charset="0"/>
                <a:cs typeface="Calibri Light"/>
              </a:rPr>
              <a:t>Tier-0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chemeClr val="bg2"/>
                </a:solidFill>
                <a:latin typeface="Arvo" panose="02000000000000000000" pitchFamily="2" charset="0"/>
                <a:cs typeface="Calibri Light"/>
              </a:rPr>
              <a:t>Europe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vo" panose="02000000000000000000" pitchFamily="2" charset="0"/>
              <a:cs typeface="Calibri Light"/>
            </a:endParaRPr>
          </a:p>
        </p:txBody>
      </p:sp>
      <p:pic>
        <p:nvPicPr>
          <p:cNvPr id="42" name="Picture 1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886" y="1029708"/>
            <a:ext cx="771307" cy="403717"/>
          </a:xfrm>
          <a:prstGeom prst="roundRect">
            <a:avLst/>
          </a:prstGeom>
          <a:ln w="12700" cap="rnd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3" name="Picture 1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1566" y="1519992"/>
            <a:ext cx="847720" cy="443713"/>
          </a:xfrm>
          <a:prstGeom prst="roundRect">
            <a:avLst/>
          </a:prstGeom>
          <a:ln w="12700"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4" name="Picture 1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892" y="1184666"/>
            <a:ext cx="894213" cy="468048"/>
          </a:xfrm>
          <a:prstGeom prst="roundRect">
            <a:avLst/>
          </a:prstGeom>
          <a:ln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5" name="Picture 13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7803" y="1953005"/>
            <a:ext cx="839046" cy="439173"/>
          </a:xfrm>
          <a:prstGeom prst="roundRect">
            <a:avLst/>
          </a:prstGeom>
          <a:ln w="12700"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6" name="Picture 13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0291" y="1889159"/>
            <a:ext cx="854604" cy="447316"/>
          </a:xfrm>
          <a:prstGeom prst="roundRect">
            <a:avLst/>
          </a:prstGeom>
          <a:ln w="12700"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16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2685" y="1490160"/>
            <a:ext cx="801604" cy="419575"/>
          </a:xfrm>
          <a:prstGeom prst="roundRect">
            <a:avLst>
              <a:gd name="adj" fmla="val 2169"/>
            </a:avLst>
          </a:prstGeom>
          <a:ln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8" name="Picture 2" descr="http://www.prace-project.eu/IMG/jpg/PRACE_Logo_pos_4c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187" y="1029949"/>
            <a:ext cx="1044000" cy="711899"/>
          </a:xfrm>
          <a:prstGeom prst="ellipse">
            <a:avLst/>
          </a:prstGeom>
          <a:noFill/>
          <a:ln>
            <a:solidFill>
              <a:srgbClr val="F2FFE2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/>
          <p:cNvSpPr/>
          <p:nvPr/>
        </p:nvSpPr>
        <p:spPr bwMode="auto">
          <a:xfrm>
            <a:off x="4434816" y="4735864"/>
            <a:ext cx="6564151" cy="1095017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20" charset="-128"/>
            </a:endParaRP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70598" y="2112817"/>
            <a:ext cx="828000" cy="438840"/>
          </a:xfrm>
          <a:prstGeom prst="round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745" y="4972643"/>
            <a:ext cx="784714" cy="279958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976" y="4902683"/>
            <a:ext cx="951737" cy="423903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507" y="4861056"/>
            <a:ext cx="581627" cy="465400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944" y="4926351"/>
            <a:ext cx="800209" cy="400105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8593" y="4985688"/>
            <a:ext cx="993149" cy="235397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924" y="3421962"/>
            <a:ext cx="1443679" cy="563137"/>
          </a:xfrm>
          <a:prstGeom prst="rect">
            <a:avLst/>
          </a:prstGeom>
        </p:spPr>
      </p:pic>
      <p:pic>
        <p:nvPicPr>
          <p:cNvPr id="58" name="Content Placeholder 5"/>
          <p:cNvPicPr>
            <a:picLocks noChangeAspect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4" t="20842" r="7505" b="19832"/>
          <a:stretch/>
        </p:blipFill>
        <p:spPr>
          <a:xfrm>
            <a:off x="2748402" y="4979291"/>
            <a:ext cx="1487884" cy="684672"/>
          </a:xfrm>
          <a:prstGeom prst="roundRect">
            <a:avLst/>
          </a:prstGeom>
          <a:ln w="28575">
            <a:solidFill>
              <a:srgbClr val="DB6C30"/>
            </a:solidFill>
          </a:ln>
        </p:spPr>
      </p:pic>
      <p:sp>
        <p:nvSpPr>
          <p:cNvPr id="59" name="object 51"/>
          <p:cNvSpPr txBox="1">
            <a:spLocks/>
          </p:cNvSpPr>
          <p:nvPr/>
        </p:nvSpPr>
        <p:spPr>
          <a:xfrm>
            <a:off x="166855" y="192069"/>
            <a:ext cx="5631779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VSC</a:t>
            </a:r>
            <a:r>
              <a:rPr lang="en-GB" sz="4000" b="1" spc="-50" dirty="0">
                <a:solidFill>
                  <a:srgbClr val="333639"/>
                </a:solidFill>
                <a:cs typeface="Trebuchet MS"/>
              </a:rPr>
              <a:t> </a:t>
            </a:r>
            <a:r>
              <a:rPr lang="en-GB" sz="4000" spc="45" dirty="0">
                <a:solidFill>
                  <a:srgbClr val="333639"/>
                </a:solidFill>
              </a:rPr>
              <a:t>HPC environment</a:t>
            </a:r>
            <a:endParaRPr lang="en-GB" sz="4000" dirty="0">
              <a:cs typeface="Trebuchet M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721187" y="1928916"/>
            <a:ext cx="1170792" cy="4495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89931" y="2792850"/>
            <a:ext cx="2676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Project </a:t>
            </a:r>
            <a:r>
              <a:rPr lang="nl-BE" dirty="0" err="1"/>
              <a:t>proposals</a:t>
            </a:r>
            <a:endParaRPr lang="nl-BE" dirty="0"/>
          </a:p>
        </p:txBody>
      </p:sp>
      <p:sp>
        <p:nvSpPr>
          <p:cNvPr id="32" name="TextBox 31"/>
          <p:cNvSpPr txBox="1"/>
          <p:nvPr/>
        </p:nvSpPr>
        <p:spPr>
          <a:xfrm>
            <a:off x="139070" y="4203155"/>
            <a:ext cx="2676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Access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all</a:t>
            </a:r>
            <a:r>
              <a:rPr lang="nl-BE" dirty="0"/>
              <a:t> </a:t>
            </a:r>
            <a:r>
              <a:rPr lang="nl-BE" dirty="0" err="1"/>
              <a:t>academics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students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044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bject 51"/>
          <p:cNvSpPr txBox="1">
            <a:spLocks/>
          </p:cNvSpPr>
          <p:nvPr/>
        </p:nvSpPr>
        <p:spPr>
          <a:xfrm>
            <a:off x="166855" y="192069"/>
            <a:ext cx="7736764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VSC Services</a:t>
            </a:r>
            <a:endParaRPr lang="en-GB" sz="4000" dirty="0">
              <a:cs typeface="Trebuchet MS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2243572" y="1315099"/>
            <a:ext cx="7704855" cy="4822180"/>
            <a:chOff x="719572" y="1017910"/>
            <a:chExt cx="7704855" cy="4822180"/>
          </a:xfrm>
        </p:grpSpPr>
        <p:grpSp>
          <p:nvGrpSpPr>
            <p:cNvPr id="26" name="Group 25"/>
            <p:cNvGrpSpPr/>
            <p:nvPr/>
          </p:nvGrpSpPr>
          <p:grpSpPr>
            <a:xfrm>
              <a:off x="3493320" y="1175744"/>
              <a:ext cx="4931107" cy="1243825"/>
              <a:chOff x="2773748" y="157834"/>
              <a:chExt cx="4931107" cy="1243825"/>
            </a:xfrm>
          </p:grpSpPr>
          <p:sp>
            <p:nvSpPr>
              <p:cNvPr id="61" name="Round Same Side Corner Rectangle 60"/>
              <p:cNvSpPr/>
              <p:nvPr/>
            </p:nvSpPr>
            <p:spPr>
              <a:xfrm rot="5400000">
                <a:off x="4617389" y="-1685807"/>
                <a:ext cx="1243825" cy="4931107"/>
              </a:xfrm>
              <a:prstGeom prst="round2SameRect">
                <a:avLst/>
              </a:prstGeom>
              <a:solidFill>
                <a:srgbClr val="DCE0E6">
                  <a:alpha val="90000"/>
                </a:srgbClr>
              </a:solidFill>
            </p:spPr>
            <p:style>
              <a:lnRef idx="2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62" name="Round Same Side Corner Rectangle 4"/>
              <p:cNvSpPr/>
              <p:nvPr/>
            </p:nvSpPr>
            <p:spPr>
              <a:xfrm>
                <a:off x="2773749" y="218552"/>
                <a:ext cx="4870388" cy="112238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247650" tIns="123825" rIns="247650" bIns="123825" numCol="1" spcCol="1270" anchor="ctr" anchorCtr="0">
                <a:noAutofit/>
              </a:bodyPr>
              <a:lstStyle/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600" kern="1200" dirty="0"/>
                  <a:t>Monitoring and reporting</a:t>
                </a:r>
              </a:p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600" kern="1200" dirty="0"/>
                  <a:t>Helpdesk</a:t>
                </a:r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719572" y="1017910"/>
              <a:ext cx="2773748" cy="1554782"/>
              <a:chOff x="0" y="0"/>
              <a:chExt cx="2773748" cy="1554782"/>
            </a:xfrm>
          </p:grpSpPr>
          <p:sp>
            <p:nvSpPr>
              <p:cNvPr id="59" name="Rounded Rectangle 58"/>
              <p:cNvSpPr/>
              <p:nvPr/>
            </p:nvSpPr>
            <p:spPr>
              <a:xfrm>
                <a:off x="0" y="0"/>
                <a:ext cx="2773748" cy="1554782"/>
              </a:xfrm>
              <a:prstGeom prst="roundRect">
                <a:avLst/>
              </a:prstGeom>
              <a:solidFill>
                <a:schemeClr val="accent1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60" name="Rounded Rectangle 6"/>
              <p:cNvSpPr/>
              <p:nvPr/>
            </p:nvSpPr>
            <p:spPr>
              <a:xfrm>
                <a:off x="75898" y="75898"/>
                <a:ext cx="2621952" cy="140298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45720" rIns="91440" bIns="4572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400" kern="1200" dirty="0"/>
                  <a:t>Basic support</a:t>
                </a:r>
                <a:endParaRPr lang="en-US" sz="2400" kern="1200" baseline="0" dirty="0"/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3493320" y="2808266"/>
              <a:ext cx="4931107" cy="1243825"/>
              <a:chOff x="2773748" y="1790356"/>
              <a:chExt cx="4931107" cy="1243825"/>
            </a:xfrm>
          </p:grpSpPr>
          <p:sp>
            <p:nvSpPr>
              <p:cNvPr id="57" name="Round Same Side Corner Rectangle 56"/>
              <p:cNvSpPr/>
              <p:nvPr/>
            </p:nvSpPr>
            <p:spPr>
              <a:xfrm rot="5400000">
                <a:off x="4617389" y="-53285"/>
                <a:ext cx="1243825" cy="4931107"/>
              </a:xfrm>
              <a:prstGeom prst="round2SameRect">
                <a:avLst/>
              </a:prstGeom>
              <a:solidFill>
                <a:srgbClr val="DCE0E6">
                  <a:alpha val="90000"/>
                </a:srgbClr>
              </a:solidFill>
            </p:spPr>
            <p:style>
              <a:lnRef idx="2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58" name="Round Same Side Corner Rectangle 8"/>
              <p:cNvSpPr/>
              <p:nvPr/>
            </p:nvSpPr>
            <p:spPr>
              <a:xfrm>
                <a:off x="2773749" y="1851074"/>
                <a:ext cx="4870388" cy="112238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247650" tIns="123825" rIns="247650" bIns="123825" numCol="1" spcCol="1270" anchor="ctr" anchorCtr="0">
                <a:noAutofit/>
              </a:bodyPr>
              <a:lstStyle/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GB" sz="1600" kern="1200" dirty="0"/>
                  <a:t>Installation and porting</a:t>
                </a:r>
              </a:p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GB" sz="1600" kern="1200" noProof="0" dirty="0"/>
                  <a:t>Optimisation</a:t>
                </a:r>
                <a:r>
                  <a:rPr lang="en-GB" sz="1600" kern="1200" dirty="0"/>
                  <a:t> and debugging</a:t>
                </a:r>
              </a:p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GB" sz="1600" kern="1200" dirty="0"/>
                  <a:t>Benchmarking</a:t>
                </a:r>
              </a:p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GB" sz="1600" kern="1200" dirty="0"/>
                  <a:t>Workflows </a:t>
                </a:r>
                <a:r>
                  <a:rPr lang="pl-PL" sz="1600" kern="1200" dirty="0"/>
                  <a:t>and</a:t>
                </a:r>
                <a:r>
                  <a:rPr lang="en-GB" sz="1600" kern="1200" dirty="0"/>
                  <a:t> best practices</a:t>
                </a: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719572" y="2652786"/>
              <a:ext cx="2773748" cy="1554782"/>
              <a:chOff x="0" y="1634876"/>
              <a:chExt cx="2773748" cy="1554782"/>
            </a:xfrm>
          </p:grpSpPr>
          <p:sp>
            <p:nvSpPr>
              <p:cNvPr id="55" name="Rounded Rectangle 54"/>
              <p:cNvSpPr/>
              <p:nvPr/>
            </p:nvSpPr>
            <p:spPr>
              <a:xfrm>
                <a:off x="0" y="1634876"/>
                <a:ext cx="2773748" cy="1554782"/>
              </a:xfrm>
              <a:prstGeom prst="roundRect">
                <a:avLst/>
              </a:prstGeom>
              <a:solidFill>
                <a:schemeClr val="accent1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56" name="Rounded Rectangle 10"/>
              <p:cNvSpPr/>
              <p:nvPr/>
            </p:nvSpPr>
            <p:spPr>
              <a:xfrm>
                <a:off x="75898" y="1710774"/>
                <a:ext cx="2621952" cy="140298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45720" rIns="91440" bIns="4572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400" kern="1200" dirty="0"/>
                  <a:t>Application support</a:t>
                </a: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3493320" y="4440786"/>
              <a:ext cx="4931107" cy="1243825"/>
              <a:chOff x="2773748" y="3422876"/>
              <a:chExt cx="4931107" cy="1243825"/>
            </a:xfrm>
          </p:grpSpPr>
          <p:sp>
            <p:nvSpPr>
              <p:cNvPr id="53" name="Round Same Side Corner Rectangle 52"/>
              <p:cNvSpPr/>
              <p:nvPr/>
            </p:nvSpPr>
            <p:spPr>
              <a:xfrm rot="5400000">
                <a:off x="4617389" y="1579235"/>
                <a:ext cx="1243825" cy="4931107"/>
              </a:xfrm>
              <a:prstGeom prst="round2SameRect">
                <a:avLst/>
              </a:prstGeom>
              <a:solidFill>
                <a:srgbClr val="DCE0E6">
                  <a:alpha val="90000"/>
                </a:srgbClr>
              </a:solidFill>
            </p:spPr>
            <p:style>
              <a:lnRef idx="2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54" name="Round Same Side Corner Rectangle 12"/>
              <p:cNvSpPr/>
              <p:nvPr/>
            </p:nvSpPr>
            <p:spPr>
              <a:xfrm>
                <a:off x="2773749" y="3483595"/>
                <a:ext cx="4870388" cy="112238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247650" tIns="123825" rIns="247650" bIns="123825" numCol="1" spcCol="1270" anchor="ctr" anchorCtr="0">
                <a:noAutofit/>
              </a:bodyPr>
              <a:lstStyle/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600" kern="1200" noProof="0" dirty="0"/>
                  <a:t>Documentation and tutorials</a:t>
                </a:r>
              </a:p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600" kern="1200" noProof="0" dirty="0"/>
                  <a:t>Scheduled trainings / workshops</a:t>
                </a:r>
              </a:p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600" kern="1200" noProof="0" dirty="0"/>
                  <a:t>On request workshops</a:t>
                </a:r>
              </a:p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600" kern="1200" noProof="0" dirty="0"/>
                  <a:t>One-to-one sessions</a:t>
                </a:r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>
              <a:off x="719572" y="4285308"/>
              <a:ext cx="2773748" cy="1554782"/>
              <a:chOff x="0" y="3267398"/>
              <a:chExt cx="2773748" cy="1554782"/>
            </a:xfrm>
          </p:grpSpPr>
          <p:sp>
            <p:nvSpPr>
              <p:cNvPr id="51" name="Rounded Rectangle 50"/>
              <p:cNvSpPr/>
              <p:nvPr/>
            </p:nvSpPr>
            <p:spPr>
              <a:xfrm>
                <a:off x="0" y="3267398"/>
                <a:ext cx="2773748" cy="1554782"/>
              </a:xfrm>
              <a:prstGeom prst="roundRect">
                <a:avLst/>
              </a:prstGeom>
              <a:solidFill>
                <a:schemeClr val="accent1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52" name="Rounded Rectangle 14"/>
              <p:cNvSpPr/>
              <p:nvPr/>
            </p:nvSpPr>
            <p:spPr>
              <a:xfrm>
                <a:off x="75898" y="3343296"/>
                <a:ext cx="2621952" cy="140298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45720" rIns="91440" bIns="4572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400" kern="1200" dirty="0"/>
                  <a:t>Training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454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VSC training</a:t>
            </a:r>
            <a:endParaRPr lang="nl-BE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5844851" y="6384346"/>
            <a:ext cx="502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nl-BE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266C759-6229-40DE-AD56-03C6C1B55D06}" type="slidenum">
              <a:rPr lang="nl-BE" smtClean="0"/>
              <a:pPr/>
              <a:t>15</a:t>
            </a:fld>
            <a:endParaRPr lang="nl-BE"/>
          </a:p>
        </p:txBody>
      </p:sp>
      <p:graphicFrame>
        <p:nvGraphicFramePr>
          <p:cNvPr id="22" name="Diagram 21"/>
          <p:cNvGraphicFramePr/>
          <p:nvPr/>
        </p:nvGraphicFramePr>
        <p:xfrm>
          <a:off x="651156" y="209452"/>
          <a:ext cx="11185952" cy="58118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object 51">
            <a:extLst>
              <a:ext uri="{FF2B5EF4-FFF2-40B4-BE49-F238E27FC236}">
                <a16:creationId xmlns:a16="http://schemas.microsoft.com/office/drawing/2014/main" xmlns="" id="{79AE7052-F6D4-4BC6-9830-9D9AFD36A50D}"/>
              </a:ext>
            </a:extLst>
          </p:cNvPr>
          <p:cNvSpPr txBox="1">
            <a:spLocks/>
          </p:cNvSpPr>
          <p:nvPr/>
        </p:nvSpPr>
        <p:spPr>
          <a:xfrm>
            <a:off x="166855" y="192069"/>
            <a:ext cx="7736764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Training and courses at VSC </a:t>
            </a:r>
            <a:endParaRPr lang="en-GB" sz="4000" dirty="0"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6728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13"/>
    </mc:Choice>
    <mc:Fallback xmlns="">
      <p:transition spd="slow" advTm="27913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VSC training</a:t>
            </a:r>
            <a:endParaRPr lang="nl-BE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5844851" y="6384346"/>
            <a:ext cx="502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nl-BE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266C759-6229-40DE-AD56-03C6C1B55D06}" type="slidenum">
              <a:rPr lang="nl-BE" smtClean="0"/>
              <a:pPr/>
              <a:t>16</a:t>
            </a:fld>
            <a:endParaRPr lang="nl-BE"/>
          </a:p>
        </p:txBody>
      </p:sp>
      <p:grpSp>
        <p:nvGrpSpPr>
          <p:cNvPr id="5" name="Group 4"/>
          <p:cNvGrpSpPr/>
          <p:nvPr/>
        </p:nvGrpSpPr>
        <p:grpSpPr>
          <a:xfrm>
            <a:off x="3041341" y="5196499"/>
            <a:ext cx="2635631" cy="872066"/>
            <a:chOff x="0" y="4746772"/>
            <a:chExt cx="8373736" cy="1041476"/>
          </a:xfrm>
        </p:grpSpPr>
        <p:sp>
          <p:nvSpPr>
            <p:cNvPr id="6" name="Rounded Rectangle 5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 txBox="1"/>
            <p:nvPr/>
          </p:nvSpPr>
          <p:spPr>
            <a:xfrm>
              <a:off x="30508" y="4777276"/>
              <a:ext cx="8294082" cy="93650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kern="1200" dirty="0"/>
                <a:t>HPC intro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70482" y="5230818"/>
            <a:ext cx="2146335" cy="646454"/>
            <a:chOff x="0" y="4746772"/>
            <a:chExt cx="8373736" cy="1041476"/>
          </a:xfrm>
        </p:grpSpPr>
        <p:sp>
          <p:nvSpPr>
            <p:cNvPr id="9" name="Rounded Rectangle 8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 txBox="1"/>
            <p:nvPr/>
          </p:nvSpPr>
          <p:spPr>
            <a:xfrm>
              <a:off x="30508" y="4777276"/>
              <a:ext cx="8294082" cy="93650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Linux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770482" y="4739844"/>
            <a:ext cx="2168655" cy="402648"/>
            <a:chOff x="0" y="4746772"/>
            <a:chExt cx="8373736" cy="1041476"/>
          </a:xfrm>
        </p:grpSpPr>
        <p:sp>
          <p:nvSpPr>
            <p:cNvPr id="12" name="Rounded Rectangle 11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/>
            <p:cNvSpPr txBox="1"/>
            <p:nvPr/>
          </p:nvSpPr>
          <p:spPr>
            <a:xfrm>
              <a:off x="30508" y="4777275"/>
              <a:ext cx="8294082" cy="936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Linux for HPC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70482" y="4265530"/>
            <a:ext cx="2168655" cy="402648"/>
            <a:chOff x="0" y="4746772"/>
            <a:chExt cx="8373736" cy="1041476"/>
          </a:xfrm>
        </p:grpSpPr>
        <p:sp>
          <p:nvSpPr>
            <p:cNvPr id="16" name="Rounded Rectangle 15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 txBox="1"/>
            <p:nvPr/>
          </p:nvSpPr>
          <p:spPr>
            <a:xfrm>
              <a:off x="30508" y="4777273"/>
              <a:ext cx="8294082" cy="936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Linux scripting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35434" y="3785726"/>
            <a:ext cx="2168655" cy="402648"/>
            <a:chOff x="0" y="4746772"/>
            <a:chExt cx="8373736" cy="1041476"/>
          </a:xfrm>
        </p:grpSpPr>
        <p:sp>
          <p:nvSpPr>
            <p:cNvPr id="23" name="Rounded Rectangle 22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Rounded Rectangle 4"/>
            <p:cNvSpPr txBox="1"/>
            <p:nvPr/>
          </p:nvSpPr>
          <p:spPr>
            <a:xfrm>
              <a:off x="30508" y="4777271"/>
              <a:ext cx="8294082" cy="936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Linux tools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009731" y="3559181"/>
            <a:ext cx="2098798" cy="548329"/>
            <a:chOff x="0" y="4746770"/>
            <a:chExt cx="8373736" cy="1066731"/>
          </a:xfrm>
          <a:gradFill>
            <a:gsLst>
              <a:gs pos="0">
                <a:srgbClr val="DB6C30"/>
              </a:gs>
              <a:gs pos="0">
                <a:srgbClr val="DB6C30"/>
              </a:gs>
              <a:gs pos="93000">
                <a:srgbClr val="F1C4AC"/>
              </a:gs>
            </a:gsLst>
            <a:lin ang="16800000" scaled="0"/>
          </a:gradFill>
        </p:grpSpPr>
        <p:sp>
          <p:nvSpPr>
            <p:cNvPr id="28" name="Rounded Rectangle 27"/>
            <p:cNvSpPr/>
            <p:nvPr/>
          </p:nvSpPr>
          <p:spPr>
            <a:xfrm>
              <a:off x="0" y="4746770"/>
              <a:ext cx="8373736" cy="1041475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Rounded Rectangle 4"/>
            <p:cNvSpPr txBox="1"/>
            <p:nvPr/>
          </p:nvSpPr>
          <p:spPr>
            <a:xfrm>
              <a:off x="30510" y="4877002"/>
              <a:ext cx="8294080" cy="93649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Python for</a:t>
              </a:r>
              <a:br>
                <a:rPr lang="en-US" sz="2000" kern="1200" dirty="0"/>
              </a:br>
              <a:r>
                <a:rPr lang="en-US" sz="1600" kern="1200" dirty="0"/>
                <a:t>  Machine Learning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368019" y="4221430"/>
            <a:ext cx="1728192" cy="535347"/>
            <a:chOff x="0" y="4746772"/>
            <a:chExt cx="8373736" cy="1041476"/>
          </a:xfrm>
        </p:grpSpPr>
        <p:sp>
          <p:nvSpPr>
            <p:cNvPr id="31" name="Rounded Rectangle 30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Rounded Rectangle 4"/>
            <p:cNvSpPr txBox="1"/>
            <p:nvPr/>
          </p:nvSpPr>
          <p:spPr>
            <a:xfrm>
              <a:off x="30507" y="4777270"/>
              <a:ext cx="8294083" cy="93649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Python for</a:t>
              </a:r>
              <a:br>
                <a:rPr lang="en-US" sz="2000" kern="1200" dirty="0"/>
              </a:br>
              <a:r>
                <a:rPr lang="en-US" sz="1600" kern="1200" dirty="0"/>
                <a:t>  </a:t>
              </a:r>
              <a:r>
                <a:rPr lang="en-US" sz="1600" kern="1200" dirty="0" err="1"/>
                <a:t>Datascience</a:t>
              </a:r>
              <a:endParaRPr lang="en-US" sz="1600" kern="1200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032981" y="2876667"/>
            <a:ext cx="1539560" cy="519669"/>
            <a:chOff x="0" y="4746772"/>
            <a:chExt cx="8373736" cy="1041476"/>
          </a:xfrm>
        </p:grpSpPr>
        <p:sp>
          <p:nvSpPr>
            <p:cNvPr id="34" name="Rounded Rectangle 33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Rounded Rectangle 4"/>
            <p:cNvSpPr txBox="1"/>
            <p:nvPr/>
          </p:nvSpPr>
          <p:spPr>
            <a:xfrm>
              <a:off x="30507" y="4777273"/>
              <a:ext cx="8294081" cy="936500"/>
            </a:xfrm>
            <a:prstGeom prst="rect">
              <a:avLst/>
            </a:prstGeom>
            <a:gradFill>
              <a:gsLst>
                <a:gs pos="0">
                  <a:srgbClr val="DB6C30"/>
                </a:gs>
                <a:gs pos="50000">
                  <a:srgbClr val="E9A783"/>
                </a:gs>
                <a:gs pos="93000">
                  <a:srgbClr val="F1C4AC"/>
                </a:gs>
              </a:gsLst>
              <a:lin ang="16800000" scaled="0"/>
            </a:gra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Python for</a:t>
              </a:r>
              <a:br>
                <a:rPr lang="en-US" sz="2000" kern="1200" dirty="0"/>
              </a:br>
              <a:r>
                <a:rPr lang="en-US" sz="1600" kern="1200" dirty="0"/>
                <a:t>  HPC</a:t>
              </a:r>
            </a:p>
          </p:txBody>
        </p:sp>
      </p:grpSp>
      <p:sp>
        <p:nvSpPr>
          <p:cNvPr id="41" name="Rounded Rectangle 4"/>
          <p:cNvSpPr txBox="1"/>
          <p:nvPr/>
        </p:nvSpPr>
        <p:spPr>
          <a:xfrm>
            <a:off x="5335020" y="4195569"/>
            <a:ext cx="3100882" cy="467289"/>
          </a:xfrm>
          <a:prstGeom prst="rect">
            <a:avLst/>
          </a:prstGeom>
          <a:gradFill>
            <a:gsLst>
              <a:gs pos="0">
                <a:srgbClr val="DB6C30"/>
              </a:gs>
              <a:gs pos="0">
                <a:srgbClr val="E5976C"/>
              </a:gs>
              <a:gs pos="93000">
                <a:srgbClr val="F1C4AC"/>
              </a:gs>
            </a:gsLst>
            <a:lin ang="16800000" scaled="0"/>
          </a:gra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71450" tIns="171450" rIns="171450" bIns="171450" numCol="1" spcCol="1270" anchor="ctr" anchorCtr="0">
            <a:noAutofit/>
          </a:bodyPr>
          <a:lstStyle/>
          <a:p>
            <a:pPr lvl="0" defTabSz="2000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/>
              <a:t>C++ for scientific computing</a:t>
            </a:r>
          </a:p>
        </p:txBody>
      </p:sp>
      <p:sp>
        <p:nvSpPr>
          <p:cNvPr id="44" name="Rounded Rectangle 4"/>
          <p:cNvSpPr txBox="1"/>
          <p:nvPr/>
        </p:nvSpPr>
        <p:spPr>
          <a:xfrm>
            <a:off x="5985795" y="3552081"/>
            <a:ext cx="2795291" cy="467289"/>
          </a:xfrm>
          <a:prstGeom prst="rect">
            <a:avLst/>
          </a:prstGeom>
          <a:gradFill>
            <a:gsLst>
              <a:gs pos="0">
                <a:srgbClr val="DB6C30"/>
              </a:gs>
              <a:gs pos="0">
                <a:srgbClr val="E5976C"/>
              </a:gs>
              <a:gs pos="93000">
                <a:srgbClr val="F1C4AC"/>
              </a:gs>
            </a:gsLst>
            <a:lin ang="16800000" scaled="0"/>
          </a:gra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71450" tIns="171450" rIns="171450" bIns="171450" numCol="1" spcCol="1270" anchor="ctr" anchorCtr="0">
            <a:noAutofit/>
          </a:bodyPr>
          <a:lstStyle/>
          <a:p>
            <a:pPr lvl="0" defTabSz="2000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/>
              <a:t>Fortran for programmers</a:t>
            </a:r>
          </a:p>
        </p:txBody>
      </p:sp>
      <p:sp>
        <p:nvSpPr>
          <p:cNvPr id="45" name="Rounded Rectangle 4"/>
          <p:cNvSpPr txBox="1"/>
          <p:nvPr/>
        </p:nvSpPr>
        <p:spPr>
          <a:xfrm>
            <a:off x="5804388" y="2710074"/>
            <a:ext cx="1232416" cy="467289"/>
          </a:xfrm>
          <a:prstGeom prst="rect">
            <a:avLst/>
          </a:prstGeom>
          <a:gradFill>
            <a:gsLst>
              <a:gs pos="0">
                <a:srgbClr val="DB6C30"/>
              </a:gs>
              <a:gs pos="0">
                <a:srgbClr val="E5976C"/>
              </a:gs>
              <a:gs pos="93000">
                <a:srgbClr val="F1C4AC"/>
              </a:gs>
            </a:gsLst>
            <a:lin ang="16800000" scaled="0"/>
          </a:gra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71450" tIns="171450" rIns="171450" bIns="171450" numCol="1" spcCol="1270" anchor="ctr" anchorCtr="0">
            <a:noAutofit/>
          </a:bodyPr>
          <a:lstStyle/>
          <a:p>
            <a:pPr lvl="0" defTabSz="2000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 err="1"/>
              <a:t>OpenMP</a:t>
            </a:r>
            <a:endParaRPr lang="en-US" dirty="0"/>
          </a:p>
        </p:txBody>
      </p:sp>
      <p:sp>
        <p:nvSpPr>
          <p:cNvPr id="46" name="Rounded Rectangle 4"/>
          <p:cNvSpPr txBox="1"/>
          <p:nvPr/>
        </p:nvSpPr>
        <p:spPr>
          <a:xfrm>
            <a:off x="4940931" y="2224331"/>
            <a:ext cx="689596" cy="467289"/>
          </a:xfrm>
          <a:prstGeom prst="rect">
            <a:avLst/>
          </a:prstGeom>
          <a:gradFill>
            <a:gsLst>
              <a:gs pos="0">
                <a:srgbClr val="DB6C30"/>
              </a:gs>
              <a:gs pos="0">
                <a:srgbClr val="E5976C"/>
              </a:gs>
              <a:gs pos="93000">
                <a:srgbClr val="F1C4AC"/>
              </a:gs>
            </a:gsLst>
            <a:lin ang="16800000" scaled="0"/>
          </a:gra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71450" tIns="171450" rIns="171450" bIns="171450" numCol="1" spcCol="1270" anchor="ctr" anchorCtr="0">
            <a:noAutofit/>
          </a:bodyPr>
          <a:lstStyle/>
          <a:p>
            <a:pPr lvl="0" defTabSz="2000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/>
              <a:t>MPI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9990681" y="4861222"/>
            <a:ext cx="1728192" cy="339339"/>
            <a:chOff x="0" y="4746772"/>
            <a:chExt cx="8373736" cy="1041476"/>
          </a:xfrm>
        </p:grpSpPr>
        <p:sp>
          <p:nvSpPr>
            <p:cNvPr id="48" name="Rounded Rectangle 47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9" name="Rounded Rectangle 4"/>
            <p:cNvSpPr txBox="1"/>
            <p:nvPr/>
          </p:nvSpPr>
          <p:spPr>
            <a:xfrm>
              <a:off x="30506" y="4777267"/>
              <a:ext cx="8294083" cy="93649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Containers</a:t>
              </a:r>
              <a:endParaRPr lang="en-US" sz="1600" kern="1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9625608" y="5367376"/>
            <a:ext cx="1728192" cy="339339"/>
            <a:chOff x="0" y="4746772"/>
            <a:chExt cx="8373736" cy="1041476"/>
          </a:xfrm>
        </p:grpSpPr>
        <p:sp>
          <p:nvSpPr>
            <p:cNvPr id="52" name="Rounded Rectangle 51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3" name="Rounded Rectangle 4"/>
            <p:cNvSpPr txBox="1"/>
            <p:nvPr/>
          </p:nvSpPr>
          <p:spPr>
            <a:xfrm>
              <a:off x="30506" y="4777267"/>
              <a:ext cx="8294083" cy="93649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notebooks</a:t>
              </a:r>
              <a:endParaRPr lang="en-US" sz="1600" kern="1200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8040216" y="4999682"/>
            <a:ext cx="1572664" cy="377630"/>
            <a:chOff x="0" y="4746772"/>
            <a:chExt cx="8373736" cy="1041476"/>
          </a:xfrm>
        </p:grpSpPr>
        <p:sp>
          <p:nvSpPr>
            <p:cNvPr id="55" name="Rounded Rectangle 54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6" name="Rounded Rectangle 4"/>
            <p:cNvSpPr txBox="1"/>
            <p:nvPr/>
          </p:nvSpPr>
          <p:spPr>
            <a:xfrm>
              <a:off x="30506" y="4777267"/>
              <a:ext cx="8294083" cy="93649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Make intro</a:t>
              </a:r>
              <a:endParaRPr lang="en-US" sz="1600" kern="1200" dirty="0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9289296" y="4465463"/>
            <a:ext cx="2064504" cy="357468"/>
            <a:chOff x="0" y="4746772"/>
            <a:chExt cx="8373736" cy="1041476"/>
          </a:xfrm>
        </p:grpSpPr>
        <p:sp>
          <p:nvSpPr>
            <p:cNvPr id="58" name="Rounded Rectangle 57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9" name="Rounded Rectangle 4"/>
            <p:cNvSpPr txBox="1"/>
            <p:nvPr/>
          </p:nvSpPr>
          <p:spPr>
            <a:xfrm>
              <a:off x="30506" y="4777267"/>
              <a:ext cx="8294083" cy="93649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/>
                <a:t>Version control</a:t>
              </a:r>
              <a:endParaRPr lang="en-US" sz="1600" kern="1200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5849280" y="5037576"/>
            <a:ext cx="2076985" cy="479702"/>
            <a:chOff x="0" y="4746772"/>
            <a:chExt cx="8373736" cy="1041476"/>
          </a:xfrm>
        </p:grpSpPr>
        <p:sp>
          <p:nvSpPr>
            <p:cNvPr id="61" name="Rounded Rectangle 60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2" name="Rounded Rectangle 4"/>
            <p:cNvSpPr txBox="1"/>
            <p:nvPr/>
          </p:nvSpPr>
          <p:spPr>
            <a:xfrm>
              <a:off x="30508" y="4777267"/>
              <a:ext cx="8294082" cy="936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Worker/</a:t>
              </a:r>
              <a:r>
                <a:rPr lang="en-US" sz="2000" kern="1200" dirty="0" err="1"/>
                <a:t>Atools</a:t>
              </a:r>
              <a:endParaRPr lang="en-US" sz="1600" kern="1200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9480678" y="3913445"/>
            <a:ext cx="2429577" cy="440175"/>
            <a:chOff x="0" y="4746772"/>
            <a:chExt cx="8373736" cy="1041476"/>
          </a:xfrm>
        </p:grpSpPr>
        <p:sp>
          <p:nvSpPr>
            <p:cNvPr id="64" name="Rounded Rectangle 63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5" name="Rounded Rectangle 4"/>
            <p:cNvSpPr txBox="1"/>
            <p:nvPr/>
          </p:nvSpPr>
          <p:spPr>
            <a:xfrm>
              <a:off x="30506" y="4777267"/>
              <a:ext cx="8294083" cy="93649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dirty="0"/>
                <a:t>Debugging techniques</a:t>
              </a:r>
              <a:endParaRPr lang="en-US" sz="1200" kern="1200" dirty="0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9462899" y="3302170"/>
            <a:ext cx="1601653" cy="440175"/>
            <a:chOff x="0" y="4746772"/>
            <a:chExt cx="8373736" cy="1041476"/>
          </a:xfrm>
          <a:gradFill>
            <a:gsLst>
              <a:gs pos="0">
                <a:srgbClr val="DB6C30"/>
              </a:gs>
              <a:gs pos="0">
                <a:srgbClr val="DB6C30"/>
              </a:gs>
              <a:gs pos="93000">
                <a:srgbClr val="F1C4AC"/>
              </a:gs>
            </a:gsLst>
            <a:lin ang="16800000" scaled="0"/>
          </a:gradFill>
        </p:grpSpPr>
        <p:sp>
          <p:nvSpPr>
            <p:cNvPr id="68" name="Rounded Rectangle 67"/>
            <p:cNvSpPr/>
            <p:nvPr/>
          </p:nvSpPr>
          <p:spPr>
            <a:xfrm>
              <a:off x="0" y="4746772"/>
              <a:ext cx="8373736" cy="1041476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9" name="Rounded Rectangle 4"/>
            <p:cNvSpPr txBox="1"/>
            <p:nvPr/>
          </p:nvSpPr>
          <p:spPr>
            <a:xfrm>
              <a:off x="30506" y="4777267"/>
              <a:ext cx="8294083" cy="93649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dirty="0" err="1"/>
                <a:t>optimizatiopn</a:t>
              </a:r>
              <a:endParaRPr lang="en-US" sz="1200" kern="1200" dirty="0"/>
            </a:p>
          </p:txBody>
        </p:sp>
      </p:grpSp>
      <p:sp>
        <p:nvSpPr>
          <p:cNvPr id="70" name="Rounded Rectangle 4"/>
          <p:cNvSpPr txBox="1"/>
          <p:nvPr/>
        </p:nvSpPr>
        <p:spPr>
          <a:xfrm>
            <a:off x="1236188" y="1945508"/>
            <a:ext cx="2051500" cy="467289"/>
          </a:xfrm>
          <a:prstGeom prst="rect">
            <a:avLst/>
          </a:prstGeom>
          <a:gradFill>
            <a:gsLst>
              <a:gs pos="0">
                <a:srgbClr val="DB6C30"/>
              </a:gs>
              <a:gs pos="0">
                <a:srgbClr val="E5976C"/>
              </a:gs>
              <a:gs pos="93000">
                <a:srgbClr val="F1C4AC"/>
              </a:gs>
            </a:gsLst>
            <a:lin ang="16800000" scaled="0"/>
          </a:gra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71450" tIns="171450" rIns="171450" bIns="171450" numCol="1" spcCol="1270" anchor="ctr" anchorCtr="0">
            <a:noAutofit/>
          </a:bodyPr>
          <a:lstStyle/>
          <a:p>
            <a:pPr lvl="0" defTabSz="2000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/>
              <a:t>Seasonal schools</a:t>
            </a:r>
          </a:p>
        </p:txBody>
      </p:sp>
      <p:sp>
        <p:nvSpPr>
          <p:cNvPr id="71" name="Up Arrow 70"/>
          <p:cNvSpPr/>
          <p:nvPr/>
        </p:nvSpPr>
        <p:spPr>
          <a:xfrm>
            <a:off x="-20150" y="1516373"/>
            <a:ext cx="792088" cy="4562287"/>
          </a:xfrm>
          <a:prstGeom prst="upArrow">
            <a:avLst/>
          </a:prstGeom>
          <a:gradFill>
            <a:gsLst>
              <a:gs pos="0">
                <a:srgbClr val="DB6C30"/>
              </a:gs>
              <a:gs pos="0">
                <a:srgbClr val="DB6C30"/>
              </a:gs>
              <a:gs pos="93000">
                <a:srgbClr val="ECB190"/>
              </a:gs>
            </a:gsLst>
            <a:lin ang="168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6" name="object 51">
            <a:extLst>
              <a:ext uri="{FF2B5EF4-FFF2-40B4-BE49-F238E27FC236}">
                <a16:creationId xmlns:a16="http://schemas.microsoft.com/office/drawing/2014/main" xmlns="" id="{BEFEC590-3F86-4E15-9741-4D818AD198DA}"/>
              </a:ext>
            </a:extLst>
          </p:cNvPr>
          <p:cNvSpPr txBox="1">
            <a:spLocks/>
          </p:cNvSpPr>
          <p:nvPr/>
        </p:nvSpPr>
        <p:spPr>
          <a:xfrm>
            <a:off x="166855" y="192069"/>
            <a:ext cx="7736764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Training and courses at VSC </a:t>
            </a:r>
            <a:endParaRPr lang="en-GB" sz="4000" dirty="0">
              <a:cs typeface="Trebuchet M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1515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465"/>
    </mc:Choice>
    <mc:Fallback xmlns="">
      <p:transition spd="slow" advTm="88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  <p:bldP spid="45" grpId="0" animBg="1"/>
      <p:bldP spid="46" grpId="0" animBg="1"/>
      <p:bldP spid="7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C759-6229-40DE-AD56-03C6C1B55D06}" type="slidenum">
              <a:rPr lang="nl-BE" smtClean="0"/>
              <a:pPr/>
              <a:t>17</a:t>
            </a:fld>
            <a:endParaRPr lang="nl-B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601" y="1124745"/>
            <a:ext cx="7835551" cy="4887025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>
          <a:xfrm>
            <a:off x="4727849" y="767057"/>
            <a:ext cx="1992527" cy="832757"/>
          </a:xfrm>
          <a:prstGeom prst="wedgeRoundRectCallout">
            <a:avLst>
              <a:gd name="adj1" fmla="val 44592"/>
              <a:gd name="adj2" fmla="val 10171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Very rich suite of courses every academic year</a:t>
            </a:r>
            <a:endParaRPr lang="nl-BE" sz="1600" dirty="0"/>
          </a:p>
        </p:txBody>
      </p:sp>
      <p:sp>
        <p:nvSpPr>
          <p:cNvPr id="7" name="Rounded Rectangular Callout 6"/>
          <p:cNvSpPr/>
          <p:nvPr/>
        </p:nvSpPr>
        <p:spPr>
          <a:xfrm>
            <a:off x="6837917" y="513964"/>
            <a:ext cx="2066395" cy="832757"/>
          </a:xfrm>
          <a:prstGeom prst="wedgeRoundRectCallout">
            <a:avLst>
              <a:gd name="adj1" fmla="val 17086"/>
              <a:gd name="adj2" fmla="val 13210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Documentation!</a:t>
            </a:r>
            <a:br>
              <a:rPr lang="en-US" sz="1600" dirty="0"/>
            </a:br>
            <a:r>
              <a:rPr lang="en-US" sz="1600" dirty="0"/>
              <a:t>Answers &gt;80% of your questions</a:t>
            </a:r>
            <a:endParaRPr lang="nl-BE" sz="1600" dirty="0"/>
          </a:p>
        </p:txBody>
      </p:sp>
      <p:grpSp>
        <p:nvGrpSpPr>
          <p:cNvPr id="8" name="Group 7"/>
          <p:cNvGrpSpPr/>
          <p:nvPr/>
        </p:nvGrpSpPr>
        <p:grpSpPr>
          <a:xfrm>
            <a:off x="1631504" y="194786"/>
            <a:ext cx="2715226" cy="1535657"/>
            <a:chOff x="1383245" y="-204878"/>
            <a:chExt cx="2715226" cy="1535657"/>
          </a:xfrm>
        </p:grpSpPr>
        <p:sp>
          <p:nvSpPr>
            <p:cNvPr id="9" name="Rounded Rectangle 8"/>
            <p:cNvSpPr/>
            <p:nvPr/>
          </p:nvSpPr>
          <p:spPr>
            <a:xfrm>
              <a:off x="3086100" y="947057"/>
              <a:ext cx="1012371" cy="383722"/>
            </a:xfrm>
            <a:prstGeom prst="round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0" name="Rounded Rectangular Callout 9"/>
            <p:cNvSpPr/>
            <p:nvPr/>
          </p:nvSpPr>
          <p:spPr>
            <a:xfrm>
              <a:off x="1383245" y="-204878"/>
              <a:ext cx="2606809" cy="416379"/>
            </a:xfrm>
            <a:prstGeom prst="wedgeRoundRectCallout">
              <a:avLst>
                <a:gd name="adj1" fmla="val 26609"/>
                <a:gd name="adj2" fmla="val 218382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www.vscentrum.be</a:t>
              </a:r>
              <a:endParaRPr lang="nl-BE" sz="2000" b="1" dirty="0"/>
            </a:p>
          </p:txBody>
        </p:sp>
      </p:grpSp>
      <p:sp>
        <p:nvSpPr>
          <p:cNvPr id="11" name="object 51"/>
          <p:cNvSpPr txBox="1">
            <a:spLocks/>
          </p:cNvSpPr>
          <p:nvPr/>
        </p:nvSpPr>
        <p:spPr>
          <a:xfrm>
            <a:off x="166855" y="192069"/>
            <a:ext cx="7736764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WWW</a:t>
            </a:r>
            <a:endParaRPr lang="en-GB" sz="4000" dirty="0"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74602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2" b="7982"/>
          <a:stretch>
            <a:fillRect/>
          </a:stretch>
        </p:blipFill>
        <p:spPr/>
      </p:pic>
      <p:sp>
        <p:nvSpPr>
          <p:cNvPr id="2" name="Rounded Rectangle 1"/>
          <p:cNvSpPr/>
          <p:nvPr/>
        </p:nvSpPr>
        <p:spPr>
          <a:xfrm>
            <a:off x="0" y="3071446"/>
            <a:ext cx="6359066" cy="2743200"/>
          </a:xfrm>
          <a:prstGeom prst="roundRect">
            <a:avLst>
              <a:gd name="adj" fmla="val 776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59878" y="4150659"/>
            <a:ext cx="46842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ea typeface="Roboto" panose="02000000000000000000" pitchFamily="2" charset="0"/>
              </a:rPr>
              <a:t>More about the hardware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17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384925"/>
            <a:ext cx="501650" cy="365125"/>
          </a:xfrm>
        </p:spPr>
        <p:txBody>
          <a:bodyPr/>
          <a:lstStyle/>
          <a:p>
            <a:pPr marL="8128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en-GB" spc="-45" smtClean="0"/>
              <a:t>19</a:t>
            </a:fld>
            <a:endParaRPr lang="en-GB" spc="-45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613271" y="2064011"/>
            <a:ext cx="200239" cy="3005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824104" y="2064011"/>
            <a:ext cx="200239" cy="3005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034937" y="2064011"/>
            <a:ext cx="200239" cy="3005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245770" y="2064011"/>
            <a:ext cx="200239" cy="3005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456603" y="2064011"/>
            <a:ext cx="200239" cy="30059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613271" y="2374924"/>
            <a:ext cx="200239" cy="30059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824104" y="2374924"/>
            <a:ext cx="200239" cy="30059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034937" y="2374924"/>
            <a:ext cx="200239" cy="3005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245770" y="2374924"/>
            <a:ext cx="200239" cy="30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456603" y="2374924"/>
            <a:ext cx="200239" cy="30059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668391" y="2064011"/>
            <a:ext cx="200239" cy="30059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879224" y="2064011"/>
            <a:ext cx="200239" cy="30059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090057" y="2064011"/>
            <a:ext cx="200239" cy="30059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300890" y="2064011"/>
            <a:ext cx="200239" cy="30059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511723" y="2064011"/>
            <a:ext cx="200239" cy="30059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668391" y="2374924"/>
            <a:ext cx="200239" cy="30059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879224" y="2374924"/>
            <a:ext cx="200239" cy="30059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090057" y="2374924"/>
            <a:ext cx="200239" cy="30059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300890" y="2374924"/>
            <a:ext cx="200239" cy="30059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511723" y="2374924"/>
            <a:ext cx="200239" cy="30059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613271" y="2685837"/>
            <a:ext cx="200239" cy="30059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824104" y="2685837"/>
            <a:ext cx="200239" cy="30059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034937" y="2685837"/>
            <a:ext cx="200239" cy="30059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245770" y="2685837"/>
            <a:ext cx="200239" cy="30059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456603" y="2685837"/>
            <a:ext cx="200239" cy="30059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668391" y="2685837"/>
            <a:ext cx="200239" cy="30059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879224" y="2685837"/>
            <a:ext cx="200239" cy="30059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090057" y="2685837"/>
            <a:ext cx="200239" cy="300593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300890" y="2685837"/>
            <a:ext cx="200239" cy="30059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511723" y="2685837"/>
            <a:ext cx="200239" cy="30059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616662" y="3000790"/>
            <a:ext cx="200239" cy="30059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827495" y="3000790"/>
            <a:ext cx="200239" cy="30059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038328" y="3000790"/>
            <a:ext cx="200239" cy="300593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249161" y="3000790"/>
            <a:ext cx="200239" cy="300593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459994" y="3000790"/>
            <a:ext cx="200239" cy="300593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671782" y="3000790"/>
            <a:ext cx="200239" cy="300593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882615" y="3000790"/>
            <a:ext cx="200239" cy="300593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093448" y="3000790"/>
            <a:ext cx="200239" cy="30059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304281" y="3000790"/>
            <a:ext cx="200239" cy="300593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515114" y="3000790"/>
            <a:ext cx="200239" cy="300593"/>
          </a:xfrm>
          <a:prstGeom prst="rect">
            <a:avLst/>
          </a:prstGeom>
        </p:spPr>
      </p:pic>
      <p:sp>
        <p:nvSpPr>
          <p:cNvPr id="45" name="Rounded Rectangle 44"/>
          <p:cNvSpPr/>
          <p:nvPr/>
        </p:nvSpPr>
        <p:spPr>
          <a:xfrm>
            <a:off x="1582431" y="1798643"/>
            <a:ext cx="8606589" cy="286519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4087" y="877979"/>
            <a:ext cx="352066" cy="352066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5219014" y="1279860"/>
            <a:ext cx="832279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NX Client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0378" y="879729"/>
            <a:ext cx="552122" cy="348887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6092458" y="1279860"/>
            <a:ext cx="93487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SSH Client</a:t>
            </a: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398" y="5277758"/>
            <a:ext cx="591319" cy="591319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043" y="5277759"/>
            <a:ext cx="591319" cy="591319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63" y="5277759"/>
            <a:ext cx="591319" cy="591319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2899322" y="5346844"/>
            <a:ext cx="13356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2F4D5D"/>
                </a:solidFill>
              </a:rPr>
              <a:t>GPFS – 1,3 </a:t>
            </a:r>
            <a:r>
              <a:rPr lang="en-US" sz="1400" dirty="0" err="1">
                <a:solidFill>
                  <a:srgbClr val="2F4D5D"/>
                </a:solidFill>
              </a:rPr>
              <a:t>PiB</a:t>
            </a:r>
            <a:endParaRPr lang="en-US" sz="1400" dirty="0">
              <a:solidFill>
                <a:srgbClr val="2F4D5D"/>
              </a:solidFill>
            </a:endParaRPr>
          </a:p>
          <a:p>
            <a:r>
              <a:rPr lang="en-US" sz="1400" dirty="0">
                <a:solidFill>
                  <a:srgbClr val="2F4D5D"/>
                </a:solidFill>
              </a:rPr>
              <a:t>BW – 20 GB/s </a:t>
            </a:r>
            <a:endParaRPr lang="en-US" sz="1400" dirty="0"/>
          </a:p>
        </p:txBody>
      </p:sp>
      <p:sp>
        <p:nvSpPr>
          <p:cNvPr id="54" name="TextBox 53"/>
          <p:cNvSpPr txBox="1"/>
          <p:nvPr/>
        </p:nvSpPr>
        <p:spPr>
          <a:xfrm>
            <a:off x="6859754" y="5915981"/>
            <a:ext cx="466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2F4D5D"/>
                </a:solidFill>
              </a:rPr>
              <a:t>NFS</a:t>
            </a:r>
            <a:endParaRPr lang="en-US" sz="1400" dirty="0"/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6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417" y="5268230"/>
            <a:ext cx="591319" cy="591319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762" y="1495666"/>
            <a:ext cx="352632" cy="338261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760" y="4816677"/>
            <a:ext cx="352632" cy="338261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613271" y="3337628"/>
            <a:ext cx="200239" cy="300593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824104" y="3337628"/>
            <a:ext cx="200239" cy="300593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034937" y="3337628"/>
            <a:ext cx="200239" cy="300593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245770" y="3337628"/>
            <a:ext cx="200239" cy="300593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456603" y="3337628"/>
            <a:ext cx="200239" cy="300593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613271" y="3648541"/>
            <a:ext cx="200239" cy="300593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824104" y="3648541"/>
            <a:ext cx="200239" cy="300593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034937" y="3648541"/>
            <a:ext cx="200239" cy="300593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245770" y="3648541"/>
            <a:ext cx="200239" cy="300593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456603" y="3648541"/>
            <a:ext cx="200239" cy="300593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668391" y="3337628"/>
            <a:ext cx="200239" cy="300593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879224" y="3337628"/>
            <a:ext cx="200239" cy="300593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090057" y="3337628"/>
            <a:ext cx="200239" cy="300593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300890" y="3337628"/>
            <a:ext cx="200239" cy="300593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511723" y="3337628"/>
            <a:ext cx="200239" cy="300593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668391" y="3648541"/>
            <a:ext cx="200239" cy="300593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879224" y="3648541"/>
            <a:ext cx="200239" cy="300593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090057" y="3648541"/>
            <a:ext cx="200239" cy="300593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300890" y="3648541"/>
            <a:ext cx="200239" cy="300593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511723" y="3648541"/>
            <a:ext cx="200239" cy="300593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613271" y="3959454"/>
            <a:ext cx="200239" cy="300593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824104" y="3959454"/>
            <a:ext cx="200239" cy="300593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034937" y="3959454"/>
            <a:ext cx="200239" cy="300593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245770" y="3959454"/>
            <a:ext cx="200239" cy="300593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456603" y="3959454"/>
            <a:ext cx="200239" cy="300593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668391" y="3959454"/>
            <a:ext cx="200239" cy="300593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879224" y="3959454"/>
            <a:ext cx="200239" cy="300593"/>
          </a:xfrm>
          <a:prstGeom prst="rect">
            <a:avLst/>
          </a:prstGeom>
        </p:spPr>
      </p:pic>
      <p:pic>
        <p:nvPicPr>
          <p:cNvPr id="85" name="Picture 84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090057" y="3959454"/>
            <a:ext cx="200239" cy="300593"/>
          </a:xfrm>
          <a:prstGeom prst="rect">
            <a:avLst/>
          </a:prstGeom>
        </p:spPr>
      </p:pic>
      <p:pic>
        <p:nvPicPr>
          <p:cNvPr id="86" name="Picture 85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300890" y="3959454"/>
            <a:ext cx="200239" cy="300593"/>
          </a:xfrm>
          <a:prstGeom prst="rect">
            <a:avLst/>
          </a:prstGeom>
        </p:spPr>
      </p:pic>
      <p:pic>
        <p:nvPicPr>
          <p:cNvPr id="87" name="Picture 86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511723" y="3959454"/>
            <a:ext cx="200239" cy="300593"/>
          </a:xfrm>
          <a:prstGeom prst="rect">
            <a:avLst/>
          </a:prstGeom>
        </p:spPr>
      </p:pic>
      <p:pic>
        <p:nvPicPr>
          <p:cNvPr id="88" name="Picture 87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616662" y="4274407"/>
            <a:ext cx="200239" cy="300593"/>
          </a:xfrm>
          <a:prstGeom prst="rect">
            <a:avLst/>
          </a:prstGeom>
        </p:spPr>
      </p:pic>
      <p:pic>
        <p:nvPicPr>
          <p:cNvPr id="89" name="Picture 88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3827495" y="4274407"/>
            <a:ext cx="200239" cy="300593"/>
          </a:xfrm>
          <a:prstGeom prst="rect">
            <a:avLst/>
          </a:prstGeom>
        </p:spPr>
      </p:pic>
      <p:pic>
        <p:nvPicPr>
          <p:cNvPr id="90" name="Picture 89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038328" y="4274407"/>
            <a:ext cx="200239" cy="300593"/>
          </a:xfrm>
          <a:prstGeom prst="rect">
            <a:avLst/>
          </a:prstGeom>
        </p:spPr>
      </p:pic>
      <p:pic>
        <p:nvPicPr>
          <p:cNvPr id="91" name="Picture 90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249161" y="4274407"/>
            <a:ext cx="200239" cy="300593"/>
          </a:xfrm>
          <a:prstGeom prst="rect">
            <a:avLst/>
          </a:prstGeom>
        </p:spPr>
      </p:pic>
      <p:pic>
        <p:nvPicPr>
          <p:cNvPr id="92" name="Picture 91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459994" y="4274407"/>
            <a:ext cx="200239" cy="300593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671782" y="4274407"/>
            <a:ext cx="200239" cy="300593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882615" y="4274407"/>
            <a:ext cx="200239" cy="300593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093448" y="4274407"/>
            <a:ext cx="200239" cy="300593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304281" y="4274407"/>
            <a:ext cx="200239" cy="300593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515114" y="4274407"/>
            <a:ext cx="200239" cy="300593"/>
          </a:xfrm>
          <a:prstGeom prst="rect">
            <a:avLst/>
          </a:prstGeom>
        </p:spPr>
      </p:pic>
      <p:pic>
        <p:nvPicPr>
          <p:cNvPr id="98" name="Picture 97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849762" y="2053691"/>
            <a:ext cx="200239" cy="300593"/>
          </a:xfrm>
          <a:prstGeom prst="rect">
            <a:avLst/>
          </a:prstGeom>
        </p:spPr>
      </p:pic>
      <p:pic>
        <p:nvPicPr>
          <p:cNvPr id="99" name="Picture 98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060595" y="2053691"/>
            <a:ext cx="200239" cy="300593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271428" y="2053691"/>
            <a:ext cx="200239" cy="300593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482261" y="2053691"/>
            <a:ext cx="200239" cy="300593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693094" y="2053691"/>
            <a:ext cx="200239" cy="300593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849762" y="2364604"/>
            <a:ext cx="200239" cy="300593"/>
          </a:xfrm>
          <a:prstGeom prst="rect">
            <a:avLst/>
          </a:prstGeom>
        </p:spPr>
      </p:pic>
      <p:pic>
        <p:nvPicPr>
          <p:cNvPr id="104" name="Picture 103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060595" y="2364604"/>
            <a:ext cx="200239" cy="300593"/>
          </a:xfrm>
          <a:prstGeom prst="rect">
            <a:avLst/>
          </a:prstGeom>
        </p:spPr>
      </p:pic>
      <p:pic>
        <p:nvPicPr>
          <p:cNvPr id="105" name="Picture 104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271428" y="2364604"/>
            <a:ext cx="200239" cy="300593"/>
          </a:xfrm>
          <a:prstGeom prst="rect">
            <a:avLst/>
          </a:prstGeom>
        </p:spPr>
      </p:pic>
      <p:pic>
        <p:nvPicPr>
          <p:cNvPr id="106" name="Picture 105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482261" y="2364604"/>
            <a:ext cx="200239" cy="300593"/>
          </a:xfrm>
          <a:prstGeom prst="rect">
            <a:avLst/>
          </a:prstGeom>
        </p:spPr>
      </p:pic>
      <p:pic>
        <p:nvPicPr>
          <p:cNvPr id="107" name="Picture 106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693094" y="2364604"/>
            <a:ext cx="200239" cy="300593"/>
          </a:xfrm>
          <a:prstGeom prst="rect">
            <a:avLst/>
          </a:prstGeom>
        </p:spPr>
      </p:pic>
      <p:pic>
        <p:nvPicPr>
          <p:cNvPr id="108" name="Picture 107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904882" y="2053691"/>
            <a:ext cx="200239" cy="300593"/>
          </a:xfrm>
          <a:prstGeom prst="rect">
            <a:avLst/>
          </a:prstGeom>
        </p:spPr>
      </p:pic>
      <p:pic>
        <p:nvPicPr>
          <p:cNvPr id="109" name="Picture 108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115715" y="2053691"/>
            <a:ext cx="200239" cy="300593"/>
          </a:xfrm>
          <a:prstGeom prst="rect">
            <a:avLst/>
          </a:prstGeom>
        </p:spPr>
      </p:pic>
      <p:pic>
        <p:nvPicPr>
          <p:cNvPr id="110" name="Picture 109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326548" y="2053691"/>
            <a:ext cx="200239" cy="300593"/>
          </a:xfrm>
          <a:prstGeom prst="rect">
            <a:avLst/>
          </a:prstGeom>
        </p:spPr>
      </p:pic>
      <p:pic>
        <p:nvPicPr>
          <p:cNvPr id="111" name="Picture 110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537381" y="2053691"/>
            <a:ext cx="200239" cy="300593"/>
          </a:xfrm>
          <a:prstGeom prst="rect">
            <a:avLst/>
          </a:prstGeom>
        </p:spPr>
      </p:pic>
      <p:pic>
        <p:nvPicPr>
          <p:cNvPr id="112" name="Picture 111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748214" y="2053691"/>
            <a:ext cx="200239" cy="300593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904882" y="2364604"/>
            <a:ext cx="200239" cy="300593"/>
          </a:xfrm>
          <a:prstGeom prst="rect">
            <a:avLst/>
          </a:prstGeom>
        </p:spPr>
      </p:pic>
      <p:pic>
        <p:nvPicPr>
          <p:cNvPr id="114" name="Picture 113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115715" y="2364604"/>
            <a:ext cx="200239" cy="300593"/>
          </a:xfrm>
          <a:prstGeom prst="rect">
            <a:avLst/>
          </a:prstGeom>
        </p:spPr>
      </p:pic>
      <p:pic>
        <p:nvPicPr>
          <p:cNvPr id="115" name="Picture 114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326548" y="2364604"/>
            <a:ext cx="200239" cy="300593"/>
          </a:xfrm>
          <a:prstGeom prst="rect">
            <a:avLst/>
          </a:prstGeom>
        </p:spPr>
      </p:pic>
      <p:pic>
        <p:nvPicPr>
          <p:cNvPr id="116" name="Picture 115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537381" y="2364604"/>
            <a:ext cx="200239" cy="300593"/>
          </a:xfrm>
          <a:prstGeom prst="rect">
            <a:avLst/>
          </a:prstGeom>
        </p:spPr>
      </p:pic>
      <p:pic>
        <p:nvPicPr>
          <p:cNvPr id="117" name="Picture 116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748214" y="2364604"/>
            <a:ext cx="200239" cy="300593"/>
          </a:xfrm>
          <a:prstGeom prst="rect">
            <a:avLst/>
          </a:prstGeom>
        </p:spPr>
      </p:pic>
      <p:pic>
        <p:nvPicPr>
          <p:cNvPr id="118" name="Picture 117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849762" y="2675517"/>
            <a:ext cx="200239" cy="300593"/>
          </a:xfrm>
          <a:prstGeom prst="rect">
            <a:avLst/>
          </a:prstGeom>
        </p:spPr>
      </p:pic>
      <p:pic>
        <p:nvPicPr>
          <p:cNvPr id="119" name="Picture 118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060595" y="2675517"/>
            <a:ext cx="200239" cy="300593"/>
          </a:xfrm>
          <a:prstGeom prst="rect">
            <a:avLst/>
          </a:prstGeom>
        </p:spPr>
      </p:pic>
      <p:pic>
        <p:nvPicPr>
          <p:cNvPr id="120" name="Picture 119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271428" y="2675517"/>
            <a:ext cx="200239" cy="300593"/>
          </a:xfrm>
          <a:prstGeom prst="rect">
            <a:avLst/>
          </a:prstGeom>
        </p:spPr>
      </p:pic>
      <p:pic>
        <p:nvPicPr>
          <p:cNvPr id="121" name="Picture 120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482261" y="2675517"/>
            <a:ext cx="200239" cy="300593"/>
          </a:xfrm>
          <a:prstGeom prst="rect">
            <a:avLst/>
          </a:prstGeom>
        </p:spPr>
      </p:pic>
      <p:pic>
        <p:nvPicPr>
          <p:cNvPr id="122" name="Picture 121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693094" y="2675517"/>
            <a:ext cx="200239" cy="300593"/>
          </a:xfrm>
          <a:prstGeom prst="rect">
            <a:avLst/>
          </a:prstGeom>
        </p:spPr>
      </p:pic>
      <p:pic>
        <p:nvPicPr>
          <p:cNvPr id="123" name="Picture 122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904882" y="2675517"/>
            <a:ext cx="200239" cy="300593"/>
          </a:xfrm>
          <a:prstGeom prst="rect">
            <a:avLst/>
          </a:prstGeom>
        </p:spPr>
      </p:pic>
      <p:pic>
        <p:nvPicPr>
          <p:cNvPr id="124" name="Picture 123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115715" y="2675517"/>
            <a:ext cx="200239" cy="300593"/>
          </a:xfrm>
          <a:prstGeom prst="rect">
            <a:avLst/>
          </a:prstGeom>
        </p:spPr>
      </p:pic>
      <p:pic>
        <p:nvPicPr>
          <p:cNvPr id="125" name="Picture 124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326548" y="2675517"/>
            <a:ext cx="200239" cy="300593"/>
          </a:xfrm>
          <a:prstGeom prst="rect">
            <a:avLst/>
          </a:prstGeom>
        </p:spPr>
      </p:pic>
      <p:pic>
        <p:nvPicPr>
          <p:cNvPr id="126" name="Picture 125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537381" y="2675517"/>
            <a:ext cx="200239" cy="300593"/>
          </a:xfrm>
          <a:prstGeom prst="rect">
            <a:avLst/>
          </a:prstGeom>
        </p:spPr>
      </p:pic>
      <p:pic>
        <p:nvPicPr>
          <p:cNvPr id="127" name="Picture 126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748214" y="2675517"/>
            <a:ext cx="200239" cy="300593"/>
          </a:xfrm>
          <a:prstGeom prst="rect">
            <a:avLst/>
          </a:prstGeom>
        </p:spPr>
      </p:pic>
      <p:pic>
        <p:nvPicPr>
          <p:cNvPr id="128" name="Picture 127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853153" y="2990470"/>
            <a:ext cx="200239" cy="300593"/>
          </a:xfrm>
          <a:prstGeom prst="rect">
            <a:avLst/>
          </a:prstGeom>
        </p:spPr>
      </p:pic>
      <p:pic>
        <p:nvPicPr>
          <p:cNvPr id="129" name="Picture 128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063986" y="2990470"/>
            <a:ext cx="200239" cy="300593"/>
          </a:xfrm>
          <a:prstGeom prst="rect">
            <a:avLst/>
          </a:prstGeom>
        </p:spPr>
      </p:pic>
      <p:pic>
        <p:nvPicPr>
          <p:cNvPr id="130" name="Picture 129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274819" y="2990470"/>
            <a:ext cx="200239" cy="300593"/>
          </a:xfrm>
          <a:prstGeom prst="rect">
            <a:avLst/>
          </a:prstGeom>
        </p:spPr>
      </p:pic>
      <p:pic>
        <p:nvPicPr>
          <p:cNvPr id="131" name="Picture 130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485652" y="2990470"/>
            <a:ext cx="200239" cy="300593"/>
          </a:xfrm>
          <a:prstGeom prst="rect">
            <a:avLst/>
          </a:prstGeom>
        </p:spPr>
      </p:pic>
      <p:pic>
        <p:nvPicPr>
          <p:cNvPr id="132" name="Picture 131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696485" y="2990470"/>
            <a:ext cx="200239" cy="300593"/>
          </a:xfrm>
          <a:prstGeom prst="rect">
            <a:avLst/>
          </a:prstGeom>
        </p:spPr>
      </p:pic>
      <p:pic>
        <p:nvPicPr>
          <p:cNvPr id="133" name="Picture 132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908273" y="2990470"/>
            <a:ext cx="200239" cy="300593"/>
          </a:xfrm>
          <a:prstGeom prst="rect">
            <a:avLst/>
          </a:prstGeom>
        </p:spPr>
      </p:pic>
      <p:pic>
        <p:nvPicPr>
          <p:cNvPr id="134" name="Picture 133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119106" y="2990470"/>
            <a:ext cx="200239" cy="300593"/>
          </a:xfrm>
          <a:prstGeom prst="rect">
            <a:avLst/>
          </a:prstGeom>
        </p:spPr>
      </p:pic>
      <p:pic>
        <p:nvPicPr>
          <p:cNvPr id="135" name="Picture 134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329939" y="2990470"/>
            <a:ext cx="200239" cy="300593"/>
          </a:xfrm>
          <a:prstGeom prst="rect">
            <a:avLst/>
          </a:prstGeom>
        </p:spPr>
      </p:pic>
      <p:pic>
        <p:nvPicPr>
          <p:cNvPr id="136" name="Picture 135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540772" y="2990470"/>
            <a:ext cx="200239" cy="300593"/>
          </a:xfrm>
          <a:prstGeom prst="rect">
            <a:avLst/>
          </a:prstGeom>
        </p:spPr>
      </p:pic>
      <p:pic>
        <p:nvPicPr>
          <p:cNvPr id="137" name="Picture 136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751605" y="2990470"/>
            <a:ext cx="200239" cy="300593"/>
          </a:xfrm>
          <a:prstGeom prst="rect">
            <a:avLst/>
          </a:prstGeom>
        </p:spPr>
      </p:pic>
      <p:pic>
        <p:nvPicPr>
          <p:cNvPr id="138" name="Picture 137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849762" y="3327308"/>
            <a:ext cx="200239" cy="300593"/>
          </a:xfrm>
          <a:prstGeom prst="rect">
            <a:avLst/>
          </a:prstGeom>
        </p:spPr>
      </p:pic>
      <p:pic>
        <p:nvPicPr>
          <p:cNvPr id="139" name="Picture 138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060595" y="3327308"/>
            <a:ext cx="200239" cy="300593"/>
          </a:xfrm>
          <a:prstGeom prst="rect">
            <a:avLst/>
          </a:prstGeom>
        </p:spPr>
      </p:pic>
      <p:pic>
        <p:nvPicPr>
          <p:cNvPr id="140" name="Picture 139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271428" y="3327308"/>
            <a:ext cx="200239" cy="300593"/>
          </a:xfrm>
          <a:prstGeom prst="rect">
            <a:avLst/>
          </a:prstGeom>
        </p:spPr>
      </p:pic>
      <p:pic>
        <p:nvPicPr>
          <p:cNvPr id="141" name="Picture 140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482261" y="3327308"/>
            <a:ext cx="200239" cy="300593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693094" y="3327308"/>
            <a:ext cx="200239" cy="300593"/>
          </a:xfrm>
          <a:prstGeom prst="rect">
            <a:avLst/>
          </a:prstGeom>
        </p:spPr>
      </p:pic>
      <p:pic>
        <p:nvPicPr>
          <p:cNvPr id="143" name="Picture 142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5849762" y="3638221"/>
            <a:ext cx="200239" cy="300593"/>
          </a:xfrm>
          <a:prstGeom prst="rect">
            <a:avLst/>
          </a:prstGeom>
        </p:spPr>
      </p:pic>
      <p:pic>
        <p:nvPicPr>
          <p:cNvPr id="144" name="Picture 143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060595" y="3638221"/>
            <a:ext cx="200239" cy="300593"/>
          </a:xfrm>
          <a:prstGeom prst="rect">
            <a:avLst/>
          </a:prstGeom>
        </p:spPr>
      </p:pic>
      <p:pic>
        <p:nvPicPr>
          <p:cNvPr id="145" name="Picture 144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271428" y="3638221"/>
            <a:ext cx="200239" cy="300593"/>
          </a:xfrm>
          <a:prstGeom prst="rect">
            <a:avLst/>
          </a:prstGeom>
        </p:spPr>
      </p:pic>
      <p:pic>
        <p:nvPicPr>
          <p:cNvPr id="146" name="Picture 145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482261" y="3638221"/>
            <a:ext cx="200239" cy="300593"/>
          </a:xfrm>
          <a:prstGeom prst="rect">
            <a:avLst/>
          </a:prstGeom>
        </p:spPr>
      </p:pic>
      <p:pic>
        <p:nvPicPr>
          <p:cNvPr id="147" name="Picture 146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693094" y="3638221"/>
            <a:ext cx="200239" cy="300593"/>
          </a:xfrm>
          <a:prstGeom prst="rect">
            <a:avLst/>
          </a:prstGeom>
        </p:spPr>
      </p:pic>
      <p:pic>
        <p:nvPicPr>
          <p:cNvPr id="148" name="Picture 147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904882" y="3327308"/>
            <a:ext cx="200239" cy="300593"/>
          </a:xfrm>
          <a:prstGeom prst="rect">
            <a:avLst/>
          </a:prstGeom>
        </p:spPr>
      </p:pic>
      <p:pic>
        <p:nvPicPr>
          <p:cNvPr id="149" name="Picture 148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115715" y="3327308"/>
            <a:ext cx="200239" cy="300593"/>
          </a:xfrm>
          <a:prstGeom prst="rect">
            <a:avLst/>
          </a:prstGeom>
        </p:spPr>
      </p:pic>
      <p:pic>
        <p:nvPicPr>
          <p:cNvPr id="150" name="Picture 149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326548" y="3327308"/>
            <a:ext cx="200239" cy="300593"/>
          </a:xfrm>
          <a:prstGeom prst="rect">
            <a:avLst/>
          </a:prstGeom>
        </p:spPr>
      </p:pic>
      <p:pic>
        <p:nvPicPr>
          <p:cNvPr id="151" name="Picture 150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537381" y="3327308"/>
            <a:ext cx="200239" cy="300593"/>
          </a:xfrm>
          <a:prstGeom prst="rect">
            <a:avLst/>
          </a:prstGeom>
        </p:spPr>
      </p:pic>
      <p:pic>
        <p:nvPicPr>
          <p:cNvPr id="152" name="Picture 151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748214" y="3327308"/>
            <a:ext cx="200239" cy="300593"/>
          </a:xfrm>
          <a:prstGeom prst="rect">
            <a:avLst/>
          </a:prstGeom>
        </p:spPr>
      </p:pic>
      <p:pic>
        <p:nvPicPr>
          <p:cNvPr id="153" name="Picture 152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904882" y="3638221"/>
            <a:ext cx="200239" cy="300593"/>
          </a:xfrm>
          <a:prstGeom prst="rect">
            <a:avLst/>
          </a:prstGeom>
        </p:spPr>
      </p:pic>
      <p:pic>
        <p:nvPicPr>
          <p:cNvPr id="154" name="Picture 153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115715" y="3638221"/>
            <a:ext cx="200239" cy="300593"/>
          </a:xfrm>
          <a:prstGeom prst="rect">
            <a:avLst/>
          </a:prstGeom>
        </p:spPr>
      </p:pic>
      <p:pic>
        <p:nvPicPr>
          <p:cNvPr id="155" name="Picture 154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326548" y="3638221"/>
            <a:ext cx="200239" cy="300593"/>
          </a:xfrm>
          <a:prstGeom prst="rect">
            <a:avLst/>
          </a:prstGeom>
        </p:spPr>
      </p:pic>
      <p:pic>
        <p:nvPicPr>
          <p:cNvPr id="156" name="Picture 155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537381" y="3638221"/>
            <a:ext cx="200239" cy="300593"/>
          </a:xfrm>
          <a:prstGeom prst="rect">
            <a:avLst/>
          </a:prstGeom>
        </p:spPr>
      </p:pic>
      <p:pic>
        <p:nvPicPr>
          <p:cNvPr id="157" name="Picture 156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748214" y="3638221"/>
            <a:ext cx="200239" cy="300593"/>
          </a:xfrm>
          <a:prstGeom prst="rect">
            <a:avLst/>
          </a:prstGeom>
        </p:spPr>
      </p:pic>
      <p:sp>
        <p:nvSpPr>
          <p:cNvPr id="158" name="TextBox 157"/>
          <p:cNvSpPr txBox="1"/>
          <p:nvPr/>
        </p:nvSpPr>
        <p:spPr>
          <a:xfrm>
            <a:off x="1672535" y="2067147"/>
            <a:ext cx="190629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580 nodes – </a:t>
            </a:r>
            <a:r>
              <a:rPr lang="en-US" sz="1400" dirty="0" err="1"/>
              <a:t>Broadwell</a:t>
            </a:r>
            <a:endParaRPr lang="en-US" sz="1400" dirty="0"/>
          </a:p>
          <a:p>
            <a:r>
              <a:rPr lang="en-US" sz="1000" dirty="0"/>
              <a:t>2x Intel E5-2680v4 14c 2.4GHz</a:t>
            </a:r>
          </a:p>
          <a:p>
            <a:r>
              <a:rPr lang="en-US" sz="1000" dirty="0"/>
              <a:t>128/256 GB RAM</a:t>
            </a:r>
          </a:p>
        </p:txBody>
      </p:sp>
      <p:sp>
        <p:nvSpPr>
          <p:cNvPr id="159" name="TextBox 158"/>
          <p:cNvSpPr txBox="1"/>
          <p:nvPr/>
        </p:nvSpPr>
        <p:spPr>
          <a:xfrm>
            <a:off x="8251061" y="1965549"/>
            <a:ext cx="1808508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408 nodes – </a:t>
            </a:r>
            <a:r>
              <a:rPr lang="en-US" sz="1400" dirty="0" err="1"/>
              <a:t>Skylake</a:t>
            </a:r>
            <a:endParaRPr lang="en-US" sz="1400" dirty="0"/>
          </a:p>
          <a:p>
            <a:r>
              <a:rPr lang="en-US" sz="1050" dirty="0"/>
              <a:t>2x Intel Gold 6132 14c 2.6GHz</a:t>
            </a:r>
          </a:p>
          <a:p>
            <a:r>
              <a:rPr lang="en-US" sz="1050" dirty="0"/>
              <a:t>192GB</a:t>
            </a:r>
          </a:p>
          <a:p>
            <a:endParaRPr lang="en-US" sz="1400" dirty="0"/>
          </a:p>
        </p:txBody>
      </p:sp>
      <p:sp>
        <p:nvSpPr>
          <p:cNvPr id="160" name="TextBox 159"/>
          <p:cNvSpPr txBox="1"/>
          <p:nvPr/>
        </p:nvSpPr>
        <p:spPr>
          <a:xfrm>
            <a:off x="3893373" y="4841815"/>
            <a:ext cx="10086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IB network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7249143" y="4857062"/>
            <a:ext cx="11224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Eth network</a:t>
            </a:r>
          </a:p>
        </p:txBody>
      </p:sp>
      <p:sp>
        <p:nvSpPr>
          <p:cNvPr id="162" name="object 51"/>
          <p:cNvSpPr txBox="1">
            <a:spLocks/>
          </p:cNvSpPr>
          <p:nvPr/>
        </p:nvSpPr>
        <p:spPr>
          <a:xfrm>
            <a:off x="166855" y="192069"/>
            <a:ext cx="7370526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Tier-1 compute resources</a:t>
            </a:r>
            <a:endParaRPr lang="en-GB" sz="4000" dirty="0">
              <a:cs typeface="Trebuchet MS"/>
            </a:endParaRPr>
          </a:p>
        </p:txBody>
      </p:sp>
      <p:pic>
        <p:nvPicPr>
          <p:cNvPr id="163" name="Picture 16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608" y="4900273"/>
            <a:ext cx="352632" cy="338261"/>
          </a:xfrm>
          <a:prstGeom prst="rect">
            <a:avLst/>
          </a:prstGeom>
        </p:spPr>
      </p:pic>
      <p:pic>
        <p:nvPicPr>
          <p:cNvPr id="164" name="Afbeelding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405" y="2064011"/>
            <a:ext cx="4042135" cy="2510989"/>
          </a:xfrm>
          <a:prstGeom prst="roundRect">
            <a:avLst/>
          </a:prstGeom>
        </p:spPr>
      </p:pic>
      <p:pic>
        <p:nvPicPr>
          <p:cNvPr id="165" name="Picture 164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" t="19420" r="-1616" b="-718"/>
          <a:stretch/>
        </p:blipFill>
        <p:spPr>
          <a:xfrm>
            <a:off x="5810307" y="1986768"/>
            <a:ext cx="4114936" cy="25090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66" name="TextBox 165"/>
          <p:cNvSpPr txBox="1"/>
          <p:nvPr/>
        </p:nvSpPr>
        <p:spPr>
          <a:xfrm>
            <a:off x="72985" y="1013639"/>
            <a:ext cx="30123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580</a:t>
            </a:r>
            <a:r>
              <a:rPr lang="en-US" dirty="0"/>
              <a:t> nodes – </a:t>
            </a:r>
            <a:r>
              <a:rPr lang="en-US" dirty="0" err="1"/>
              <a:t>Broadwell</a:t>
            </a:r>
            <a:endParaRPr lang="en-US" dirty="0"/>
          </a:p>
          <a:p>
            <a:r>
              <a:rPr lang="en-US" dirty="0"/>
              <a:t>2x Intel E5-2680v4 14c 2.4GHz</a:t>
            </a:r>
          </a:p>
          <a:p>
            <a:r>
              <a:rPr lang="en-US" dirty="0"/>
              <a:t>128/256 GB RAM</a:t>
            </a:r>
          </a:p>
        </p:txBody>
      </p:sp>
      <p:sp>
        <p:nvSpPr>
          <p:cNvPr id="168" name="TextBox 167"/>
          <p:cNvSpPr txBox="1"/>
          <p:nvPr/>
        </p:nvSpPr>
        <p:spPr>
          <a:xfrm>
            <a:off x="8467288" y="1024880"/>
            <a:ext cx="314823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408</a:t>
            </a:r>
            <a:r>
              <a:rPr lang="en-US" dirty="0"/>
              <a:t> nodes – </a:t>
            </a:r>
            <a:r>
              <a:rPr lang="en-US" dirty="0" err="1"/>
              <a:t>Skylake</a:t>
            </a:r>
            <a:endParaRPr lang="en-US" dirty="0"/>
          </a:p>
          <a:p>
            <a:pPr algn="r"/>
            <a:r>
              <a:rPr lang="en-US" dirty="0"/>
              <a:t>2x Intel Gold 6132 14c 2.6GHz</a:t>
            </a:r>
          </a:p>
          <a:p>
            <a:pPr algn="r"/>
            <a:r>
              <a:rPr lang="en-US" dirty="0"/>
              <a:t>192GB</a:t>
            </a:r>
          </a:p>
          <a:p>
            <a:endParaRPr lang="en-US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7462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85"/>
    </mc:Choice>
    <mc:Fallback xmlns="">
      <p:transition spd="slow" advTm="21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/>
      <p:bldP spid="16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2" b="7982"/>
          <a:stretch>
            <a:fillRect/>
          </a:stretch>
        </p:blipFill>
        <p:spPr/>
      </p:pic>
      <p:sp>
        <p:nvSpPr>
          <p:cNvPr id="2" name="Rounded Rectangle 1"/>
          <p:cNvSpPr/>
          <p:nvPr/>
        </p:nvSpPr>
        <p:spPr>
          <a:xfrm>
            <a:off x="0" y="3071446"/>
            <a:ext cx="6359066" cy="2743200"/>
          </a:xfrm>
          <a:prstGeom prst="roundRect">
            <a:avLst>
              <a:gd name="adj" fmla="val 776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30670" y="3693459"/>
            <a:ext cx="382508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ea typeface="Roboto" panose="02000000000000000000" pitchFamily="2" charset="0"/>
              </a:rPr>
              <a:t>Supercomputers and </a:t>
            </a:r>
          </a:p>
          <a:p>
            <a:r>
              <a:rPr lang="en-US" sz="3200" b="1" dirty="0">
                <a:solidFill>
                  <a:schemeClr val="bg1"/>
                </a:solidFill>
                <a:ea typeface="Roboto" panose="02000000000000000000" pitchFamily="2" charset="0"/>
              </a:rPr>
              <a:t>Parallel computing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8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51"/>
          <p:cNvSpPr txBox="1">
            <a:spLocks/>
          </p:cNvSpPr>
          <p:nvPr/>
        </p:nvSpPr>
        <p:spPr>
          <a:xfrm>
            <a:off x="166854" y="192069"/>
            <a:ext cx="11638283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Tier-2 resources KU Leuven</a:t>
            </a:r>
            <a:endParaRPr lang="en-GB" sz="4000" dirty="0">
              <a:cs typeface="Trebuchet MS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910621" y="1911681"/>
            <a:ext cx="200239" cy="30059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121454" y="1911681"/>
            <a:ext cx="200239" cy="30059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332287" y="1911681"/>
            <a:ext cx="200239" cy="30059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543120" y="1911681"/>
            <a:ext cx="200239" cy="30059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753953" y="1911681"/>
            <a:ext cx="200239" cy="30059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910621" y="2222594"/>
            <a:ext cx="200239" cy="30059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121454" y="2222594"/>
            <a:ext cx="200239" cy="30059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332287" y="2222594"/>
            <a:ext cx="200239" cy="30059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543120" y="2222594"/>
            <a:ext cx="200239" cy="30059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753953" y="2222594"/>
            <a:ext cx="200239" cy="30059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965741" y="1911681"/>
            <a:ext cx="200239" cy="30059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176574" y="1911681"/>
            <a:ext cx="200239" cy="300593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387407" y="1911681"/>
            <a:ext cx="200239" cy="30059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598240" y="1911681"/>
            <a:ext cx="200239" cy="30059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809073" y="1911681"/>
            <a:ext cx="200239" cy="30059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965741" y="2222594"/>
            <a:ext cx="200239" cy="30059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176574" y="2222594"/>
            <a:ext cx="200239" cy="300593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387407" y="2222594"/>
            <a:ext cx="200239" cy="300593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598240" y="2222594"/>
            <a:ext cx="200239" cy="300593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809073" y="2222594"/>
            <a:ext cx="200239" cy="300593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910621" y="2533507"/>
            <a:ext cx="200239" cy="300593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121454" y="2533507"/>
            <a:ext cx="200239" cy="30059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332287" y="2533507"/>
            <a:ext cx="200239" cy="300593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543120" y="2533507"/>
            <a:ext cx="200239" cy="300593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753953" y="2533507"/>
            <a:ext cx="200239" cy="300593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965741" y="2533507"/>
            <a:ext cx="200239" cy="300593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176574" y="2533507"/>
            <a:ext cx="200239" cy="300593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387407" y="2533507"/>
            <a:ext cx="200239" cy="300593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598240" y="2533507"/>
            <a:ext cx="200239" cy="300593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809073" y="2533507"/>
            <a:ext cx="200239" cy="300593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914012" y="2848460"/>
            <a:ext cx="200239" cy="300593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124845" y="2848460"/>
            <a:ext cx="200239" cy="300593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335678" y="2848460"/>
            <a:ext cx="200239" cy="300593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546511" y="2848460"/>
            <a:ext cx="200239" cy="300593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757344" y="2848460"/>
            <a:ext cx="200239" cy="30059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969132" y="2848460"/>
            <a:ext cx="200239" cy="300593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179965" y="2848460"/>
            <a:ext cx="200239" cy="300593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390798" y="2848460"/>
            <a:ext cx="200239" cy="300593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601631" y="2848460"/>
            <a:ext cx="200239" cy="300593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812464" y="2848460"/>
            <a:ext cx="200239" cy="300593"/>
          </a:xfrm>
          <a:prstGeom prst="rect">
            <a:avLst/>
          </a:prstGeom>
        </p:spPr>
      </p:pic>
      <p:sp>
        <p:nvSpPr>
          <p:cNvPr id="61" name="Rounded Rectangle 60"/>
          <p:cNvSpPr/>
          <p:nvPr/>
        </p:nvSpPr>
        <p:spPr>
          <a:xfrm>
            <a:off x="512698" y="1747911"/>
            <a:ext cx="3107748" cy="286519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910621" y="3299598"/>
            <a:ext cx="200239" cy="300593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121454" y="3299598"/>
            <a:ext cx="200239" cy="300593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332287" y="3299598"/>
            <a:ext cx="200239" cy="300593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543120" y="3299598"/>
            <a:ext cx="200239" cy="300593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753953" y="3299598"/>
            <a:ext cx="200239" cy="300593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910621" y="3610511"/>
            <a:ext cx="200239" cy="300593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121454" y="3610511"/>
            <a:ext cx="200239" cy="300593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332287" y="3610511"/>
            <a:ext cx="200239" cy="300593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543120" y="3610511"/>
            <a:ext cx="200239" cy="300593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753953" y="3610511"/>
            <a:ext cx="200239" cy="300593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965741" y="3299598"/>
            <a:ext cx="200239" cy="300593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176574" y="3299598"/>
            <a:ext cx="200239" cy="300593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387407" y="3299598"/>
            <a:ext cx="200239" cy="300593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598240" y="3299598"/>
            <a:ext cx="200239" cy="300593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809073" y="3299598"/>
            <a:ext cx="200239" cy="300593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965741" y="3610511"/>
            <a:ext cx="200239" cy="300593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176574" y="3610511"/>
            <a:ext cx="200239" cy="300593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387407" y="3610511"/>
            <a:ext cx="200239" cy="300593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598240" y="3610511"/>
            <a:ext cx="200239" cy="300593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809073" y="3610511"/>
            <a:ext cx="200239" cy="300593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910621" y="3921424"/>
            <a:ext cx="200239" cy="300593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121454" y="3921424"/>
            <a:ext cx="200239" cy="300593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332287" y="3921424"/>
            <a:ext cx="200239" cy="300593"/>
          </a:xfrm>
          <a:prstGeom prst="rect">
            <a:avLst/>
          </a:prstGeom>
        </p:spPr>
      </p:pic>
      <p:pic>
        <p:nvPicPr>
          <p:cNvPr id="85" name="Picture 84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543120" y="3921424"/>
            <a:ext cx="200239" cy="300593"/>
          </a:xfrm>
          <a:prstGeom prst="rect">
            <a:avLst/>
          </a:prstGeom>
        </p:spPr>
      </p:pic>
      <p:pic>
        <p:nvPicPr>
          <p:cNvPr id="86" name="Picture 85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753953" y="3921424"/>
            <a:ext cx="200239" cy="300593"/>
          </a:xfrm>
          <a:prstGeom prst="rect">
            <a:avLst/>
          </a:prstGeom>
        </p:spPr>
      </p:pic>
      <p:pic>
        <p:nvPicPr>
          <p:cNvPr id="87" name="Picture 86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965741" y="3921424"/>
            <a:ext cx="200239" cy="300593"/>
          </a:xfrm>
          <a:prstGeom prst="rect">
            <a:avLst/>
          </a:prstGeom>
        </p:spPr>
      </p:pic>
      <p:pic>
        <p:nvPicPr>
          <p:cNvPr id="88" name="Picture 87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176574" y="3921424"/>
            <a:ext cx="200239" cy="300593"/>
          </a:xfrm>
          <a:prstGeom prst="rect">
            <a:avLst/>
          </a:prstGeom>
        </p:spPr>
      </p:pic>
      <p:pic>
        <p:nvPicPr>
          <p:cNvPr id="89" name="Picture 88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387407" y="3921424"/>
            <a:ext cx="200239" cy="300593"/>
          </a:xfrm>
          <a:prstGeom prst="rect">
            <a:avLst/>
          </a:prstGeom>
        </p:spPr>
      </p:pic>
      <p:pic>
        <p:nvPicPr>
          <p:cNvPr id="90" name="Picture 89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598240" y="3921424"/>
            <a:ext cx="200239" cy="300593"/>
          </a:xfrm>
          <a:prstGeom prst="rect">
            <a:avLst/>
          </a:prstGeom>
        </p:spPr>
      </p:pic>
      <p:pic>
        <p:nvPicPr>
          <p:cNvPr id="91" name="Picture 90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809073" y="3921424"/>
            <a:ext cx="200239" cy="300593"/>
          </a:xfrm>
          <a:prstGeom prst="rect">
            <a:avLst/>
          </a:prstGeom>
        </p:spPr>
      </p:pic>
      <p:pic>
        <p:nvPicPr>
          <p:cNvPr id="92" name="Picture 91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914012" y="4236377"/>
            <a:ext cx="200239" cy="300593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124845" y="4236377"/>
            <a:ext cx="200239" cy="300593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335678" y="4236377"/>
            <a:ext cx="200239" cy="300593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546511" y="4236377"/>
            <a:ext cx="200239" cy="300593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757344" y="4236377"/>
            <a:ext cx="200239" cy="300593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969132" y="4236377"/>
            <a:ext cx="200239" cy="300593"/>
          </a:xfrm>
          <a:prstGeom prst="rect">
            <a:avLst/>
          </a:prstGeom>
        </p:spPr>
      </p:pic>
      <p:pic>
        <p:nvPicPr>
          <p:cNvPr id="98" name="Picture 97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179965" y="4236377"/>
            <a:ext cx="200239" cy="300593"/>
          </a:xfrm>
          <a:prstGeom prst="rect">
            <a:avLst/>
          </a:prstGeom>
        </p:spPr>
      </p:pic>
      <p:pic>
        <p:nvPicPr>
          <p:cNvPr id="99" name="Picture 98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390798" y="4236377"/>
            <a:ext cx="200239" cy="300593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601631" y="4236377"/>
            <a:ext cx="200239" cy="300593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2812464" y="4236377"/>
            <a:ext cx="200239" cy="300593"/>
          </a:xfrm>
          <a:prstGeom prst="rect">
            <a:avLst/>
          </a:prstGeom>
        </p:spPr>
      </p:pic>
      <p:pic>
        <p:nvPicPr>
          <p:cNvPr id="164" name="Picture 1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6441" y="740032"/>
            <a:ext cx="352066" cy="352066"/>
          </a:xfrm>
          <a:prstGeom prst="rect">
            <a:avLst/>
          </a:prstGeom>
        </p:spPr>
      </p:pic>
      <p:pic>
        <p:nvPicPr>
          <p:cNvPr id="165" name="Picture 16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9934" y="701250"/>
            <a:ext cx="552122" cy="348887"/>
          </a:xfrm>
          <a:prstGeom prst="rect">
            <a:avLst/>
          </a:prstGeom>
        </p:spPr>
      </p:pic>
      <p:pic>
        <p:nvPicPr>
          <p:cNvPr id="166" name="Picture 16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550" y="878146"/>
            <a:ext cx="352632" cy="338261"/>
          </a:xfrm>
          <a:prstGeom prst="rect">
            <a:avLst/>
          </a:prstGeom>
        </p:spPr>
      </p:pic>
      <p:sp>
        <p:nvSpPr>
          <p:cNvPr id="168" name="Rounded Rectangle 167"/>
          <p:cNvSpPr/>
          <p:nvPr/>
        </p:nvSpPr>
        <p:spPr>
          <a:xfrm>
            <a:off x="3979443" y="1747911"/>
            <a:ext cx="2199033" cy="286519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ounded Rectangle 168"/>
          <p:cNvSpPr/>
          <p:nvPr/>
        </p:nvSpPr>
        <p:spPr>
          <a:xfrm>
            <a:off x="6676786" y="1742040"/>
            <a:ext cx="2265081" cy="286519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4" name="Picture 17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4318206" y="2913916"/>
            <a:ext cx="437418" cy="6566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3213" y="1280470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 dirty="0" err="1"/>
              <a:t>Compute</a:t>
            </a:r>
            <a:r>
              <a:rPr lang="nl-BE" b="1" dirty="0"/>
              <a:t> </a:t>
            </a:r>
            <a:r>
              <a:rPr lang="nl-BE" b="1" dirty="0" err="1"/>
              <a:t>nodes</a:t>
            </a:r>
            <a:endParaRPr lang="nl-BE" b="1" dirty="0"/>
          </a:p>
        </p:txBody>
      </p:sp>
      <p:sp>
        <p:nvSpPr>
          <p:cNvPr id="175" name="TextBox 174"/>
          <p:cNvSpPr txBox="1"/>
          <p:nvPr/>
        </p:nvSpPr>
        <p:spPr>
          <a:xfrm>
            <a:off x="3832681" y="129244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 dirty="0"/>
              <a:t>Large memory </a:t>
            </a:r>
            <a:r>
              <a:rPr lang="nl-BE" b="1" dirty="0" err="1"/>
              <a:t>nodes</a:t>
            </a:r>
            <a:endParaRPr lang="nl-BE" b="1" dirty="0"/>
          </a:p>
        </p:txBody>
      </p:sp>
      <p:sp>
        <p:nvSpPr>
          <p:cNvPr id="176" name="TextBox 175"/>
          <p:cNvSpPr txBox="1"/>
          <p:nvPr/>
        </p:nvSpPr>
        <p:spPr>
          <a:xfrm>
            <a:off x="6857085" y="1239281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 dirty="0"/>
              <a:t>GPU </a:t>
            </a:r>
            <a:r>
              <a:rPr lang="nl-BE" b="1" dirty="0" err="1"/>
              <a:t>nodes</a:t>
            </a:r>
            <a:endParaRPr lang="nl-BE" b="1" dirty="0"/>
          </a:p>
        </p:txBody>
      </p:sp>
      <p:pic>
        <p:nvPicPr>
          <p:cNvPr id="178" name="Picture 177"/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992390" y="2066407"/>
            <a:ext cx="1095527" cy="899653"/>
          </a:xfrm>
          <a:prstGeom prst="rect">
            <a:avLst/>
          </a:prstGeom>
        </p:spPr>
      </p:pic>
      <p:pic>
        <p:nvPicPr>
          <p:cNvPr id="179" name="Picture 178"/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236855" y="2012352"/>
            <a:ext cx="901093" cy="684076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6999150" y="3490340"/>
            <a:ext cx="360000" cy="540421"/>
          </a:xfrm>
          <a:prstGeom prst="rect">
            <a:avLst/>
          </a:prstGeom>
        </p:spPr>
      </p:pic>
      <p:pic>
        <p:nvPicPr>
          <p:cNvPr id="181" name="Picture 180"/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7374561" y="3490340"/>
            <a:ext cx="360000" cy="54042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16871" y="4666829"/>
            <a:ext cx="313900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b="1" dirty="0"/>
              <a:t>Thinking</a:t>
            </a:r>
            <a:r>
              <a:rPr lang="nl-BE" sz="14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strike="sngStrike" dirty="0"/>
              <a:t>176+32 </a:t>
            </a:r>
            <a:r>
              <a:rPr lang="nl-BE" sz="1400" strike="sngStrike" dirty="0" err="1"/>
              <a:t>Ivybridge</a:t>
            </a:r>
            <a:r>
              <a:rPr lang="nl-BE" sz="1400" strike="sngStrike" dirty="0"/>
              <a:t> 20 </a:t>
            </a:r>
            <a:r>
              <a:rPr lang="nl-BE" sz="1400" strike="sngStrike" dirty="0" err="1"/>
              <a:t>cores</a:t>
            </a:r>
            <a:r>
              <a:rPr lang="nl-BE" sz="1400" strike="sngStrike" dirty="0"/>
              <a:t> 64/128GB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dirty="0"/>
              <a:t>48 +86 </a:t>
            </a:r>
            <a:r>
              <a:rPr lang="nl-BE" sz="1400" dirty="0" err="1"/>
              <a:t>Haswells</a:t>
            </a:r>
            <a:r>
              <a:rPr lang="nl-BE" sz="1400" dirty="0"/>
              <a:t> 24 </a:t>
            </a:r>
            <a:r>
              <a:rPr lang="nl-BE" sz="1400" dirty="0" err="1"/>
              <a:t>cores</a:t>
            </a:r>
            <a:r>
              <a:rPr lang="nl-BE" sz="1400" dirty="0"/>
              <a:t> 64.128 GB</a:t>
            </a:r>
          </a:p>
          <a:p>
            <a:r>
              <a:rPr lang="nl-BE" sz="1400" b="1" dirty="0"/>
              <a:t>Genius</a:t>
            </a:r>
            <a:r>
              <a:rPr lang="nl-BE" sz="1400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dirty="0"/>
              <a:t>96 </a:t>
            </a:r>
            <a:r>
              <a:rPr lang="nl-BE" sz="1400" dirty="0" err="1"/>
              <a:t>Skylale</a:t>
            </a:r>
            <a:r>
              <a:rPr lang="nl-BE" sz="1400" dirty="0"/>
              <a:t> 36 </a:t>
            </a:r>
            <a:r>
              <a:rPr lang="nl-BE" sz="1400" dirty="0" err="1"/>
              <a:t>cores</a:t>
            </a:r>
            <a:r>
              <a:rPr lang="nl-BE" sz="1400" dirty="0"/>
              <a:t> 192GB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dirty="0"/>
              <a:t>120 </a:t>
            </a:r>
            <a:r>
              <a:rPr lang="nl-BE" sz="1400" dirty="0" err="1"/>
              <a:t>CascadeLake</a:t>
            </a:r>
            <a:r>
              <a:rPr lang="nl-BE" sz="1400" dirty="0"/>
              <a:t> 36 c 192 GB</a:t>
            </a:r>
          </a:p>
        </p:txBody>
      </p:sp>
      <p:sp>
        <p:nvSpPr>
          <p:cNvPr id="182" name="TextBox 181"/>
          <p:cNvSpPr txBox="1"/>
          <p:nvPr/>
        </p:nvSpPr>
        <p:spPr>
          <a:xfrm>
            <a:off x="4003932" y="4699242"/>
            <a:ext cx="214193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b="1" dirty="0"/>
              <a:t>Genius</a:t>
            </a:r>
            <a:r>
              <a:rPr lang="nl-BE" sz="1400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dirty="0"/>
              <a:t>10 </a:t>
            </a:r>
            <a:r>
              <a:rPr lang="nl-BE" sz="1400" dirty="0" err="1"/>
              <a:t>Skylake</a:t>
            </a:r>
            <a:r>
              <a:rPr lang="nl-BE" sz="1400" dirty="0"/>
              <a:t> 36c 768GB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dirty="0"/>
              <a:t>1 </a:t>
            </a:r>
            <a:r>
              <a:rPr lang="nl-BE" sz="1400" dirty="0" err="1"/>
              <a:t>Superdome</a:t>
            </a:r>
            <a:r>
              <a:rPr lang="nl-BE" sz="1400" dirty="0"/>
              <a:t> 112c 6 TB</a:t>
            </a:r>
          </a:p>
        </p:txBody>
      </p:sp>
      <p:sp>
        <p:nvSpPr>
          <p:cNvPr id="183" name="TextBox 182"/>
          <p:cNvSpPr txBox="1"/>
          <p:nvPr/>
        </p:nvSpPr>
        <p:spPr>
          <a:xfrm>
            <a:off x="6472803" y="4660958"/>
            <a:ext cx="337303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b="1" dirty="0"/>
              <a:t>Genius</a:t>
            </a:r>
            <a:r>
              <a:rPr lang="nl-BE" sz="1400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dirty="0"/>
              <a:t>20 </a:t>
            </a:r>
            <a:r>
              <a:rPr lang="nl-BE" sz="1400" dirty="0" err="1"/>
              <a:t>Skylake</a:t>
            </a:r>
            <a:r>
              <a:rPr lang="nl-BE" sz="1400" dirty="0"/>
              <a:t> 36c 192 GB/4 P100 16GB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dirty="0"/>
              <a:t>2 </a:t>
            </a:r>
            <a:r>
              <a:rPr lang="nl-BE" sz="1400" dirty="0" err="1"/>
              <a:t>CascadeLake</a:t>
            </a:r>
            <a:r>
              <a:rPr lang="nl-BE" sz="1400" dirty="0"/>
              <a:t> 36c 192GB/8 V100 32GB</a:t>
            </a:r>
          </a:p>
        </p:txBody>
      </p:sp>
      <p:sp>
        <p:nvSpPr>
          <p:cNvPr id="102" name="Rounded Rectangle 101"/>
          <p:cNvSpPr/>
          <p:nvPr/>
        </p:nvSpPr>
        <p:spPr>
          <a:xfrm>
            <a:off x="9857039" y="1716457"/>
            <a:ext cx="1813392" cy="286519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" name="Picture 102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0028887" y="2012352"/>
            <a:ext cx="200239" cy="300593"/>
          </a:xfrm>
          <a:prstGeom prst="rect">
            <a:avLst/>
          </a:prstGeom>
        </p:spPr>
      </p:pic>
      <p:pic>
        <p:nvPicPr>
          <p:cNvPr id="104" name="Picture 103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0239720" y="2012352"/>
            <a:ext cx="200239" cy="300593"/>
          </a:xfrm>
          <a:prstGeom prst="rect">
            <a:avLst/>
          </a:prstGeom>
        </p:spPr>
      </p:pic>
      <p:pic>
        <p:nvPicPr>
          <p:cNvPr id="105" name="Picture 104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0450553" y="2012352"/>
            <a:ext cx="200239" cy="300593"/>
          </a:xfrm>
          <a:prstGeom prst="rect">
            <a:avLst/>
          </a:prstGeom>
        </p:spPr>
      </p:pic>
      <p:pic>
        <p:nvPicPr>
          <p:cNvPr id="106" name="Picture 105"/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65"/>
          <a:stretch/>
        </p:blipFill>
        <p:spPr>
          <a:xfrm>
            <a:off x="10661386" y="2012352"/>
            <a:ext cx="200239" cy="300593"/>
          </a:xfrm>
          <a:prstGeom prst="rect">
            <a:avLst/>
          </a:prstGeom>
        </p:spPr>
      </p:pic>
      <p:sp>
        <p:nvSpPr>
          <p:cNvPr id="107" name="TextBox 106"/>
          <p:cNvSpPr txBox="1"/>
          <p:nvPr/>
        </p:nvSpPr>
        <p:spPr>
          <a:xfrm>
            <a:off x="9863180" y="1216407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 dirty="0" err="1"/>
              <a:t>Exp</a:t>
            </a:r>
            <a:r>
              <a:rPr lang="nl-BE" b="1" dirty="0"/>
              <a:t> </a:t>
            </a:r>
            <a:r>
              <a:rPr lang="nl-BE" b="1" dirty="0" err="1"/>
              <a:t>nodes</a:t>
            </a:r>
            <a:endParaRPr lang="nl-BE" b="1" dirty="0"/>
          </a:p>
        </p:txBody>
      </p:sp>
      <p:sp>
        <p:nvSpPr>
          <p:cNvPr id="108" name="TextBox 107"/>
          <p:cNvSpPr txBox="1"/>
          <p:nvPr/>
        </p:nvSpPr>
        <p:spPr>
          <a:xfrm>
            <a:off x="9857039" y="4768680"/>
            <a:ext cx="23759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b="1" dirty="0"/>
              <a:t>Genius</a:t>
            </a:r>
            <a:r>
              <a:rPr lang="nl-BE" sz="1400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dirty="0"/>
              <a:t>4 AMD </a:t>
            </a:r>
            <a:r>
              <a:rPr lang="nl-BE" sz="1400" dirty="0" err="1"/>
              <a:t>Naples</a:t>
            </a:r>
            <a:r>
              <a:rPr lang="nl-BE" sz="1400" dirty="0"/>
              <a:t> 64c 256 GB</a:t>
            </a: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67" y="1715498"/>
            <a:ext cx="5318216" cy="37813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0" name="Picture 10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221" y="1720531"/>
            <a:ext cx="5767209" cy="38500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2335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07"/>
    </mc:Choice>
    <mc:Fallback xmlns="">
      <p:transition spd="slow" advTm="199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21</a:t>
            </a:fld>
            <a:endParaRPr lang="nl-BE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+mn-lt"/>
              </a:rPr>
              <a:t>System comparison</a:t>
            </a:r>
          </a:p>
        </p:txBody>
      </p:sp>
      <p:graphicFrame>
        <p:nvGraphicFramePr>
          <p:cNvPr id="3" name="Tabel 2"/>
          <p:cNvGraphicFramePr>
            <a:graphicFrameLocks noGrp="1"/>
          </p:cNvGraphicFramePr>
          <p:nvPr/>
        </p:nvGraphicFramePr>
        <p:xfrm>
          <a:off x="720000" y="936143"/>
          <a:ext cx="10920617" cy="53421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526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811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0083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00835">
                  <a:extLst>
                    <a:ext uri="{9D8B030D-6E8A-4147-A177-3AD203B41FA5}">
                      <a16:colId xmlns:a16="http://schemas.microsoft.com/office/drawing/2014/main" xmlns="" val="2534135314"/>
                    </a:ext>
                  </a:extLst>
                </a:gridCol>
                <a:gridCol w="1600835">
                  <a:extLst>
                    <a:ext uri="{9D8B030D-6E8A-4147-A177-3AD203B41FA5}">
                      <a16:colId xmlns:a16="http://schemas.microsoft.com/office/drawing/2014/main" xmlns="" val="3762830429"/>
                    </a:ext>
                  </a:extLst>
                </a:gridCol>
                <a:gridCol w="1600835">
                  <a:extLst>
                    <a:ext uri="{9D8B030D-6E8A-4147-A177-3AD203B41FA5}">
                      <a16:colId xmlns:a16="http://schemas.microsoft.com/office/drawing/2014/main" xmlns="" val="1954324143"/>
                    </a:ext>
                  </a:extLst>
                </a:gridCol>
                <a:gridCol w="1600835">
                  <a:extLst>
                    <a:ext uri="{9D8B030D-6E8A-4147-A177-3AD203B41FA5}">
                      <a16:colId xmlns:a16="http://schemas.microsoft.com/office/drawing/2014/main" xmlns="" val="1653356347"/>
                    </a:ext>
                  </a:extLst>
                </a:gridCol>
              </a:tblGrid>
              <a:tr h="378894">
                <a:tc>
                  <a:txBody>
                    <a:bodyPr/>
                    <a:lstStyle/>
                    <a:p>
                      <a:endParaRPr lang="nl-BE" sz="10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Tier 2</a:t>
                      </a:r>
                      <a:endParaRPr lang="nl-B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Tier 1</a:t>
                      </a:r>
                      <a:endParaRPr lang="nl-B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89897327"/>
                  </a:ext>
                </a:extLst>
              </a:tr>
              <a:tr h="378894">
                <a:tc>
                  <a:txBody>
                    <a:bodyPr/>
                    <a:lstStyle/>
                    <a:p>
                      <a:endParaRPr lang="nl-BE" sz="10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ThinKing</a:t>
                      </a:r>
                      <a:endParaRPr lang="nl-BE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Genius</a:t>
                      </a:r>
                      <a:endParaRPr lang="nl-BE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BrENIAC</a:t>
                      </a: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endParaRPr lang="nl-BE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60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>
                          <a:effectLst/>
                        </a:rPr>
                        <a:t>Total nodes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176 / 32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48 </a:t>
                      </a:r>
                      <a:r>
                        <a:rPr lang="pl-PL" sz="1100" kern="1200" dirty="0">
                          <a:effectLst/>
                        </a:rPr>
                        <a:t>/</a:t>
                      </a:r>
                      <a:r>
                        <a:rPr lang="en-US" sz="1100" kern="1200" dirty="0">
                          <a:effectLst/>
                        </a:rPr>
                        <a:t> </a:t>
                      </a:r>
                      <a:r>
                        <a:rPr lang="pl-PL" sz="1100" kern="1200" dirty="0">
                          <a:effectLst/>
                        </a:rPr>
                        <a:t>96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86 / 10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580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260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>
                          <a:effectLst/>
                        </a:rPr>
                        <a:t>Processor type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 err="1">
                          <a:effectLst/>
                        </a:rPr>
                        <a:t>Ivybridge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 err="1">
                          <a:effectLst/>
                        </a:rPr>
                        <a:t>Haswell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SkyLake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Gold 6140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Cascade Lake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Broadwell</a:t>
                      </a: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b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US" sz="1100" baseline="0" dirty="0"/>
                        <a:t>E5-2680v4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SkyLake</a:t>
                      </a: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US" sz="1100" baseline="0" dirty="0"/>
                        <a:t>Gold 6132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60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>
                          <a:effectLst/>
                        </a:rPr>
                        <a:t>Base Clock Speed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2.8 GHz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2.5 GHz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 GHz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2.6 GHz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2.4 GHz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2.6Ghz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260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>
                          <a:effectLst/>
                        </a:rPr>
                        <a:t>Cores per node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20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24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36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260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Total cores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4,160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100" kern="1200" dirty="0">
                          <a:effectLst/>
                        </a:rPr>
                        <a:t>3</a:t>
                      </a:r>
                      <a:r>
                        <a:rPr lang="en-US" sz="1100" kern="1200" dirty="0">
                          <a:effectLst/>
                        </a:rPr>
                        <a:t>,</a:t>
                      </a:r>
                      <a:r>
                        <a:rPr lang="pl-PL" sz="1100" kern="1200" dirty="0">
                          <a:effectLst/>
                        </a:rPr>
                        <a:t>456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3,456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4,320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27,664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260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>
                          <a:effectLst/>
                        </a:rPr>
                        <a:t>Memory per node (GB)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64 / 128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64 </a:t>
                      </a:r>
                      <a:r>
                        <a:rPr lang="pl-PL" sz="1100" kern="1200" dirty="0">
                          <a:effectLst/>
                        </a:rPr>
                        <a:t>/</a:t>
                      </a:r>
                      <a:r>
                        <a:rPr lang="en-US" sz="1100" kern="1200" dirty="0">
                          <a:effectLst/>
                        </a:rPr>
                        <a:t> </a:t>
                      </a:r>
                      <a:r>
                        <a:rPr lang="pl-PL" sz="1100" kern="1200" dirty="0">
                          <a:effectLst/>
                        </a:rPr>
                        <a:t>96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192 / 768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128 / 256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260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>
                          <a:effectLst/>
                        </a:rPr>
                        <a:t>Memory per core (GB)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3.2 / 6.4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2.7 </a:t>
                      </a:r>
                      <a:r>
                        <a:rPr lang="pl-PL" sz="1100" dirty="0">
                          <a:effectLst/>
                        </a:rPr>
                        <a:t>/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pl-PL" sz="1100" dirty="0">
                          <a:effectLst/>
                        </a:rPr>
                        <a:t>5.3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5.3 / 21.3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4.5 / 9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80635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>
                          <a:effectLst/>
                        </a:rPr>
                        <a:t>Peak performance (Flops/cycle)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50" dirty="0">
                          <a:effectLst/>
                        </a:rPr>
                        <a:t>4 DP FLOPs/cycle:</a:t>
                      </a:r>
                      <a:br>
                        <a:rPr lang="en-GB" sz="1150" dirty="0">
                          <a:effectLst/>
                        </a:rPr>
                      </a:br>
                      <a:r>
                        <a:rPr lang="en-GB" sz="1150" dirty="0">
                          <a:effectLst/>
                        </a:rPr>
                        <a:t>4-wide AVX addition OR</a:t>
                      </a:r>
                      <a:br>
                        <a:rPr lang="en-GB" sz="1150" dirty="0">
                          <a:effectLst/>
                        </a:rPr>
                      </a:br>
                      <a:r>
                        <a:rPr lang="en-GB" sz="1150" dirty="0">
                          <a:effectLst/>
                        </a:rPr>
                        <a:t>4-wide AVX multiplication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50" dirty="0">
                          <a:effectLst/>
                        </a:rPr>
                        <a:t>8 DP FLOPs/cycle: </a:t>
                      </a:r>
                      <a:br>
                        <a:rPr lang="en-GB" sz="1150" dirty="0">
                          <a:effectLst/>
                        </a:rPr>
                      </a:br>
                      <a:r>
                        <a:rPr lang="en-GB" sz="1150" dirty="0">
                          <a:effectLst/>
                        </a:rPr>
                        <a:t>4-wide FMA (fused multiply-add) instructions AVX2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 DP FLOPs/cycle: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8-wide FMA (fused multiply-add) instructions AVX-512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 DP FLOPs/cycle: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050" baseline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8-wide FMA (fused multiply-add) instructions AVX-512</a:t>
                      </a:r>
                      <a:endParaRPr lang="nl-BE" sz="105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</a:rPr>
                        <a:t>8 DP FLOPs/cycle: </a:t>
                      </a:r>
                      <a:br>
                        <a:rPr lang="en-GB" sz="1100" dirty="0">
                          <a:effectLst/>
                        </a:rPr>
                      </a:br>
                      <a:r>
                        <a:rPr lang="en-GB" sz="1100" dirty="0">
                          <a:effectLst/>
                        </a:rPr>
                        <a:t>4-wide FMA (fused multiply-add) instructions AVX2</a:t>
                      </a:r>
                      <a:endParaRPr lang="nl-B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 DP FLOPs/cycle: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050" baseline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8-wide FMA (fused multiply-add) instructions AVX-512</a:t>
                      </a:r>
                      <a:endParaRPr lang="nl-BE" sz="105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2088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>
                          <a:effectLst/>
                        </a:rPr>
                        <a:t>Network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 err="1">
                          <a:effectLst/>
                        </a:rPr>
                        <a:t>Infiniband</a:t>
                      </a:r>
                      <a:r>
                        <a:rPr lang="en-US" sz="1100" kern="1200" dirty="0">
                          <a:effectLst/>
                        </a:rPr>
                        <a:t> QDR 2:1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Infiniband FDR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Infiniband</a:t>
                      </a: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EDR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Infiniband</a:t>
                      </a: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EDR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Infiniband</a:t>
                      </a: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EDR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5711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100" kern="1200">
                          <a:effectLst/>
                        </a:rPr>
                        <a:t>Cache (L1 KB/L2 KB/L3 MB)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10x(32i+32d) / 10x256 / 25 MB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effectLst/>
                        </a:rPr>
                        <a:t>12x(32i+32d) / 12x256 / 30MB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18x(32i+32d) / 18x1024 / 25 MB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18x(32i+32d) / 18x1024 / 25 MB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14x(32i+32d) / 14x 256 / 35 MB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18x(32i+32d) / 18x1024 / 25 MB</a:t>
                      </a:r>
                      <a:endParaRPr lang="nl-BE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615078" y="2852936"/>
            <a:ext cx="11097546" cy="360040"/>
          </a:xfrm>
          <a:prstGeom prst="roundRect">
            <a:avLst/>
          </a:prstGeom>
          <a:solidFill>
            <a:srgbClr val="FFFF00">
              <a:alpha val="2902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31535" y="3573016"/>
            <a:ext cx="11097546" cy="591480"/>
          </a:xfrm>
          <a:prstGeom prst="roundRect">
            <a:avLst/>
          </a:prstGeom>
          <a:solidFill>
            <a:srgbClr val="FFFF00">
              <a:alpha val="2902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02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2" b="7982"/>
          <a:stretch>
            <a:fillRect/>
          </a:stretch>
        </p:blipFill>
        <p:spPr/>
      </p:pic>
      <p:sp>
        <p:nvSpPr>
          <p:cNvPr id="2" name="Rounded Rectangle 1"/>
          <p:cNvSpPr/>
          <p:nvPr/>
        </p:nvSpPr>
        <p:spPr>
          <a:xfrm>
            <a:off x="0" y="3071446"/>
            <a:ext cx="6359066" cy="2743200"/>
          </a:xfrm>
          <a:prstGeom prst="roundRect">
            <a:avLst>
              <a:gd name="adj" fmla="val 776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59878" y="4150659"/>
            <a:ext cx="26741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ea typeface="Roboto" panose="02000000000000000000" pitchFamily="2" charset="0"/>
              </a:rPr>
              <a:t>How to start ?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7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0" y="6384925"/>
            <a:ext cx="501650" cy="365125"/>
          </a:xfrm>
        </p:spPr>
        <p:txBody>
          <a:bodyPr/>
          <a:lstStyle/>
          <a:p>
            <a:fld id="{569323EB-D539-4D2D-857C-BCBD7A7C7242}" type="slidenum">
              <a:rPr lang="nl-BE" smtClean="0"/>
              <a:t>23</a:t>
            </a:fld>
            <a:endParaRPr lang="nl-BE"/>
          </a:p>
        </p:txBody>
      </p:sp>
      <p:sp>
        <p:nvSpPr>
          <p:cNvPr id="3" name="TextBox 2"/>
          <p:cNvSpPr txBox="1"/>
          <p:nvPr/>
        </p:nvSpPr>
        <p:spPr>
          <a:xfrm>
            <a:off x="518042" y="1081372"/>
            <a:ext cx="788221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You need to </a:t>
            </a:r>
            <a:r>
              <a:rPr lang="en-US" sz="2000" dirty="0">
                <a:hlinkClick r:id="rId2"/>
              </a:rPr>
              <a:t>request a VSC account 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(you need an institute account at one of the universities</a:t>
            </a:r>
            <a:br>
              <a:rPr lang="en-US" sz="2000" dirty="0"/>
            </a:br>
            <a:r>
              <a:rPr lang="en-US" sz="2000" dirty="0"/>
              <a:t>KU Leuven =&gt; u-,s-,r-number or external KU Leuven account)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Create a secure (4096 bit) </a:t>
            </a:r>
            <a:r>
              <a:rPr lang="en-US" sz="2000" dirty="0">
                <a:hlinkClick r:id="rId3"/>
              </a:rPr>
              <a:t>SSH key pairs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Upload it on the account page: </a:t>
            </a:r>
            <a:r>
              <a:rPr lang="en-US" sz="2000" dirty="0">
                <a:hlinkClick r:id="rId4"/>
              </a:rPr>
              <a:t>account.vscentrum.be</a:t>
            </a:r>
            <a:r>
              <a:rPr lang="en-US" sz="2000" dirty="0"/>
              <a:t> 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Default storage:</a:t>
            </a:r>
            <a:br>
              <a:rPr lang="en-US" sz="2000" dirty="0"/>
            </a:br>
            <a:r>
              <a:rPr lang="en-US" sz="2000" dirty="0"/>
              <a:t>3 GB     $VSC_HOME</a:t>
            </a:r>
            <a:br>
              <a:rPr lang="en-US" sz="2000" dirty="0"/>
            </a:br>
            <a:r>
              <a:rPr lang="en-US" sz="2000" dirty="0"/>
              <a:t>75 GB   $VSC_DATA</a:t>
            </a:r>
            <a:br>
              <a:rPr lang="en-US" sz="2000" dirty="0"/>
            </a:br>
            <a:r>
              <a:rPr lang="en-US" sz="2000" dirty="0"/>
              <a:t>100 GB $VSC_SCRATCH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Request </a:t>
            </a:r>
            <a:r>
              <a:rPr lang="en-US" sz="2000" dirty="0">
                <a:hlinkClick r:id="rId5"/>
              </a:rPr>
              <a:t>introductory credits</a:t>
            </a:r>
            <a:r>
              <a:rPr lang="en-US" sz="2000" dirty="0"/>
              <a:t> (2000 free credits for 6 months)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Service Desk</a:t>
            </a:r>
            <a:br>
              <a:rPr lang="en-US" sz="2000" dirty="0"/>
            </a:br>
            <a:r>
              <a:rPr lang="en-US" sz="2000" dirty="0"/>
              <a:t>If you have a question and/or problem, you can contact HPC support team directly via </a:t>
            </a:r>
            <a:r>
              <a:rPr lang="en-US" sz="2000" dirty="0">
                <a:hlinkClick r:id="rId6"/>
              </a:rPr>
              <a:t>hpcinfo@kuleuven.be</a:t>
            </a:r>
            <a:r>
              <a:rPr lang="en-US" sz="2000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01649" y="419826"/>
            <a:ext cx="10073585" cy="749499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Joining VSC – request VSC account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0256" y="977298"/>
            <a:ext cx="3546352" cy="216367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xmlns="" id="{D2375E3A-9D30-404E-8018-8551EE20AB77}"/>
              </a:ext>
            </a:extLst>
          </p:cNvPr>
          <p:cNvSpPr/>
          <p:nvPr/>
        </p:nvSpPr>
        <p:spPr>
          <a:xfrm>
            <a:off x="6928420" y="2395330"/>
            <a:ext cx="1371600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46954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24</a:t>
            </a:fld>
            <a:endParaRPr lang="nl-BE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609" y="1556793"/>
            <a:ext cx="6950023" cy="4214853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1775520" y="188640"/>
            <a:ext cx="3816424" cy="2016224"/>
            <a:chOff x="251520" y="188640"/>
            <a:chExt cx="3816424" cy="2016224"/>
          </a:xfrm>
        </p:grpSpPr>
        <p:sp>
          <p:nvSpPr>
            <p:cNvPr id="4" name="Rounded Rectangle 3"/>
            <p:cNvSpPr/>
            <p:nvPr/>
          </p:nvSpPr>
          <p:spPr>
            <a:xfrm>
              <a:off x="251520" y="188640"/>
              <a:ext cx="1944216" cy="720080"/>
            </a:xfrm>
            <a:prstGeom prst="roundRect">
              <a:avLst/>
            </a:prstGeom>
            <a:solidFill>
              <a:srgbClr val="116E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 manage your VSC account</a:t>
              </a:r>
              <a:endParaRPr lang="nl-BE" dirty="0"/>
            </a:p>
          </p:txBody>
        </p:sp>
        <p:sp>
          <p:nvSpPr>
            <p:cNvPr id="5" name="Oval 4"/>
            <p:cNvSpPr/>
            <p:nvPr/>
          </p:nvSpPr>
          <p:spPr>
            <a:xfrm>
              <a:off x="1979712" y="1844824"/>
              <a:ext cx="2088232" cy="360040"/>
            </a:xfrm>
            <a:prstGeom prst="ellipse">
              <a:avLst/>
            </a:prstGeom>
            <a:noFill/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7" name="Straight Connector 6"/>
            <p:cNvCxnSpPr>
              <a:stCxn id="4" idx="2"/>
              <a:endCxn id="5" idx="0"/>
            </p:cNvCxnSpPr>
            <p:nvPr/>
          </p:nvCxnSpPr>
          <p:spPr>
            <a:xfrm>
              <a:off x="1223628" y="908720"/>
              <a:ext cx="1800200" cy="936104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4151784" y="2348880"/>
            <a:ext cx="1944216" cy="936104"/>
            <a:chOff x="2627784" y="2348880"/>
            <a:chExt cx="1944216" cy="936104"/>
          </a:xfrm>
        </p:grpSpPr>
        <p:sp>
          <p:nvSpPr>
            <p:cNvPr id="8" name="Line Callout 1 7"/>
            <p:cNvSpPr/>
            <p:nvPr/>
          </p:nvSpPr>
          <p:spPr>
            <a:xfrm>
              <a:off x="2843808" y="2348880"/>
              <a:ext cx="1728192" cy="504056"/>
            </a:xfrm>
            <a:prstGeom prst="borderCallout1">
              <a:avLst/>
            </a:prstGeom>
            <a:solidFill>
              <a:srgbClr val="116E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Upload more SSH public keys</a:t>
              </a:r>
              <a:endParaRPr lang="nl-BE" sz="1600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2627784" y="2852936"/>
              <a:ext cx="216024" cy="4320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4367808" y="3573016"/>
            <a:ext cx="1656184" cy="1224136"/>
            <a:chOff x="2843808" y="3573016"/>
            <a:chExt cx="1656184" cy="1224136"/>
          </a:xfrm>
        </p:grpSpPr>
        <p:sp>
          <p:nvSpPr>
            <p:cNvPr id="12" name="Line Callout 1 11"/>
            <p:cNvSpPr/>
            <p:nvPr/>
          </p:nvSpPr>
          <p:spPr>
            <a:xfrm>
              <a:off x="2843808" y="3933056"/>
              <a:ext cx="1656184" cy="864096"/>
            </a:xfrm>
            <a:prstGeom prst="borderCallout1">
              <a:avLst/>
            </a:prstGeom>
            <a:solidFill>
              <a:srgbClr val="116E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Create or request to join a new group</a:t>
              </a:r>
              <a:endParaRPr lang="nl-BE" dirty="0"/>
            </a:p>
          </p:txBody>
        </p:sp>
        <p:cxnSp>
          <p:nvCxnSpPr>
            <p:cNvPr id="14" name="Straight Arrow Connector 13"/>
            <p:cNvCxnSpPr>
              <a:stCxn id="12" idx="3"/>
            </p:cNvCxnSpPr>
            <p:nvPr/>
          </p:nvCxnSpPr>
          <p:spPr>
            <a:xfrm flipV="1">
              <a:off x="3671900" y="3573016"/>
              <a:ext cx="468052" cy="3600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6679436" y="3593584"/>
            <a:ext cx="2296884" cy="1275576"/>
            <a:chOff x="5155436" y="3593584"/>
            <a:chExt cx="2296884" cy="1275576"/>
          </a:xfrm>
        </p:grpSpPr>
        <p:sp>
          <p:nvSpPr>
            <p:cNvPr id="15" name="Line Callout 1 14"/>
            <p:cNvSpPr/>
            <p:nvPr/>
          </p:nvSpPr>
          <p:spPr>
            <a:xfrm>
              <a:off x="5364087" y="4005064"/>
              <a:ext cx="2088233" cy="864096"/>
            </a:xfrm>
            <a:prstGeom prst="borderCallout1">
              <a:avLst/>
            </a:prstGeom>
            <a:solidFill>
              <a:srgbClr val="116E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dirty="0"/>
                <a:t>Moderate your own groups (add/remove users)</a:t>
              </a:r>
              <a:endParaRPr lang="nl-BE" dirty="0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 flipV="1">
              <a:off x="5155436" y="3593584"/>
              <a:ext cx="208651" cy="4114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290357" y="3356992"/>
            <a:ext cx="2457271" cy="1152128"/>
            <a:chOff x="2843808" y="3645024"/>
            <a:chExt cx="2112795" cy="1152128"/>
          </a:xfrm>
        </p:grpSpPr>
        <p:sp>
          <p:nvSpPr>
            <p:cNvPr id="23" name="Line Callout 1 22"/>
            <p:cNvSpPr/>
            <p:nvPr/>
          </p:nvSpPr>
          <p:spPr>
            <a:xfrm>
              <a:off x="2843808" y="3933056"/>
              <a:ext cx="1656184" cy="864096"/>
            </a:xfrm>
            <a:prstGeom prst="borderCallout1">
              <a:avLst/>
            </a:prstGeom>
            <a:solidFill>
              <a:srgbClr val="116E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Upload SSH Key</a:t>
              </a:r>
              <a:br>
                <a:rPr lang="en-US" dirty="0"/>
              </a:br>
              <a:r>
                <a:rPr lang="en-US" dirty="0"/>
                <a:t>Request account</a:t>
              </a:r>
              <a:endParaRPr lang="nl-BE" dirty="0"/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flipV="1">
              <a:off x="4492254" y="3645024"/>
              <a:ext cx="464349" cy="2880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17239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0" y="6384925"/>
            <a:ext cx="501650" cy="365125"/>
          </a:xfrm>
        </p:spPr>
        <p:txBody>
          <a:bodyPr/>
          <a:lstStyle/>
          <a:p>
            <a:fld id="{569323EB-D539-4D2D-857C-BCBD7A7C7242}" type="slidenum">
              <a:rPr lang="nl-BE" smtClean="0"/>
              <a:t>25</a:t>
            </a:fld>
            <a:endParaRPr lang="nl-BE"/>
          </a:p>
        </p:txBody>
      </p:sp>
      <p:sp>
        <p:nvSpPr>
          <p:cNvPr id="3" name="TextBox 2"/>
          <p:cNvSpPr txBox="1"/>
          <p:nvPr/>
        </p:nvSpPr>
        <p:spPr>
          <a:xfrm>
            <a:off x="518042" y="1081372"/>
            <a:ext cx="732212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Request </a:t>
            </a:r>
            <a:r>
              <a:rPr lang="en-US" sz="2000" dirty="0">
                <a:hlinkClick r:id="rId2"/>
              </a:rPr>
              <a:t>project credits</a:t>
            </a:r>
            <a:r>
              <a:rPr lang="en-US" sz="2000" dirty="0"/>
              <a:t> (for supervisors and project leaders)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2000" dirty="0"/>
              <a:t>You need to create a VSC group</a:t>
            </a:r>
            <a:br>
              <a:rPr lang="en-US" sz="2000" dirty="0"/>
            </a:br>
            <a:r>
              <a:rPr lang="en-US" sz="2000" dirty="0"/>
              <a:t>Add users to the group to give them access to use credits</a:t>
            </a:r>
            <a:br>
              <a:rPr lang="en-US" sz="2000" dirty="0"/>
            </a:br>
            <a:r>
              <a:rPr lang="en-US" sz="2000" dirty="0"/>
              <a:t>Fill out the request form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2000" dirty="0"/>
              <a:t>You can join an existing group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Extra storage requests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All service costs (compute and storage) are all explained </a:t>
            </a:r>
            <a:br>
              <a:rPr lang="en-US" sz="2000" dirty="0"/>
            </a:br>
            <a:r>
              <a:rPr lang="en-US" sz="2000" dirty="0"/>
              <a:t>Go to ICTS service </a:t>
            </a:r>
            <a:r>
              <a:rPr lang="en-US" sz="2000" dirty="0" err="1"/>
              <a:t>catalogus</a:t>
            </a:r>
            <a:r>
              <a:rPr lang="en-US" sz="2000" dirty="0"/>
              <a:t>: </a:t>
            </a:r>
            <a:r>
              <a:rPr lang="nl-BE" sz="2000" dirty="0">
                <a:hlinkClick r:id="rId3"/>
              </a:rPr>
              <a:t>https://icts.kuleuven.be/sc</a:t>
            </a:r>
            <a:r>
              <a:rPr lang="nl-BE" sz="2000" dirty="0"/>
              <a:t/>
            </a:r>
            <a:br>
              <a:rPr lang="nl-BE" sz="2000" dirty="0"/>
            </a:br>
            <a:r>
              <a:rPr lang="nl-BE" sz="2000" dirty="0"/>
              <a:t>Click on </a:t>
            </a:r>
            <a:r>
              <a:rPr lang="nl-BE" sz="2000" dirty="0">
                <a:hlinkClick r:id="rId4"/>
              </a:rPr>
              <a:t>High Performance Computing</a:t>
            </a:r>
            <a:r>
              <a:rPr lang="nl-BE" sz="2000" dirty="0"/>
              <a:t> (NL/EN)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nl-BE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nl-BE" sz="2000" dirty="0"/>
              <a:t>Talk </a:t>
            </a:r>
            <a:r>
              <a:rPr lang="nl-BE" sz="2000" dirty="0" err="1"/>
              <a:t>to</a:t>
            </a:r>
            <a:r>
              <a:rPr lang="nl-BE" sz="2000" dirty="0"/>
              <a:t> </a:t>
            </a:r>
            <a:r>
              <a:rPr lang="nl-BE" sz="2000" dirty="0" err="1"/>
              <a:t>us</a:t>
            </a:r>
            <a:r>
              <a:rPr lang="nl-BE" sz="2000" dirty="0"/>
              <a:t> </a:t>
            </a:r>
            <a:r>
              <a:rPr lang="nl-BE" sz="2000" dirty="0" err="1"/>
              <a:t>for</a:t>
            </a:r>
            <a:r>
              <a:rPr lang="nl-BE" sz="2000" dirty="0"/>
              <a:t> support via </a:t>
            </a:r>
            <a:r>
              <a:rPr lang="nl-BE" sz="2000" dirty="0">
                <a:hlinkClick r:id="rId5"/>
              </a:rPr>
              <a:t>hpcinfo@kuleuven.be</a:t>
            </a:r>
            <a:r>
              <a:rPr lang="nl-BE" sz="2000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01650" y="419826"/>
            <a:ext cx="9338766" cy="749499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Joining VSC – for project leaders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5421" y="3313381"/>
            <a:ext cx="3908537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80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2" b="7982"/>
          <a:stretch>
            <a:fillRect/>
          </a:stretch>
        </p:blipFill>
        <p:spPr/>
      </p:pic>
      <p:sp>
        <p:nvSpPr>
          <p:cNvPr id="2" name="Rounded Rectangle 1"/>
          <p:cNvSpPr/>
          <p:nvPr/>
        </p:nvSpPr>
        <p:spPr>
          <a:xfrm>
            <a:off x="0" y="3071446"/>
            <a:ext cx="6359066" cy="2743200"/>
          </a:xfrm>
          <a:prstGeom prst="roundRect">
            <a:avLst>
              <a:gd name="adj" fmla="val 776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59878" y="4150659"/>
            <a:ext cx="49744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ea typeface="Roboto" panose="02000000000000000000" pitchFamily="2" charset="0"/>
              </a:rPr>
              <a:t>How does the cluster work?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3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0" y="6384925"/>
            <a:ext cx="501650" cy="365125"/>
          </a:xfrm>
        </p:spPr>
        <p:txBody>
          <a:bodyPr/>
          <a:lstStyle/>
          <a:p>
            <a:fld id="{A2912448-FEEC-49E8-9588-2DF1F90D57C2}" type="slidenum">
              <a:rPr lang="en-US" smtClean="0"/>
              <a:t>27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01650" y="427433"/>
            <a:ext cx="43476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Access the machine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560" y="2518003"/>
            <a:ext cx="4450714" cy="2891752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7140383" y="757547"/>
            <a:ext cx="4494891" cy="1488484"/>
            <a:chOff x="114432" y="1284180"/>
            <a:chExt cx="4494891" cy="1488484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609" y="1284180"/>
              <a:ext cx="4450714" cy="1488484"/>
            </a:xfrm>
            <a:prstGeom prst="rect">
              <a:avLst/>
            </a:prstGeom>
          </p:spPr>
        </p:pic>
        <p:sp>
          <p:nvSpPr>
            <p:cNvPr id="37" name="Rectangle 36"/>
            <p:cNvSpPr/>
            <p:nvPr/>
          </p:nvSpPr>
          <p:spPr>
            <a:xfrm>
              <a:off x="1343608" y="1457481"/>
              <a:ext cx="923731" cy="250021"/>
            </a:xfrm>
            <a:prstGeom prst="rect">
              <a:avLst/>
            </a:prstGeom>
            <a:noFill/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14432" y="1773951"/>
              <a:ext cx="923731" cy="250021"/>
            </a:xfrm>
            <a:prstGeom prst="rect">
              <a:avLst/>
            </a:prstGeom>
            <a:noFill/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50824" y="1168177"/>
            <a:ext cx="6535971" cy="1883687"/>
            <a:chOff x="3935897" y="508883"/>
            <a:chExt cx="6535971" cy="1883687"/>
          </a:xfrm>
        </p:grpSpPr>
        <p:sp>
          <p:nvSpPr>
            <p:cNvPr id="25" name="Rounded Rectangle 24"/>
            <p:cNvSpPr/>
            <p:nvPr/>
          </p:nvSpPr>
          <p:spPr>
            <a:xfrm>
              <a:off x="3935897" y="508883"/>
              <a:ext cx="1932166" cy="1883687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+mj-lt"/>
                </a:rPr>
                <a:t>Text-based </a:t>
              </a:r>
              <a:r>
                <a:rPr lang="en-US" sz="1400" dirty="0"/>
                <a:t>Windows: </a:t>
              </a:r>
              <a:r>
                <a:rPr lang="en-US" sz="1400" dirty="0" err="1"/>
                <a:t>PuTTY</a:t>
              </a:r>
              <a:r>
                <a:rPr lang="en-US" sz="1400" dirty="0"/>
                <a:t>, </a:t>
              </a:r>
              <a:r>
                <a:rPr lang="en-US" sz="1400" dirty="0" err="1"/>
                <a:t>MobaXterm</a:t>
              </a:r>
              <a:r>
                <a:rPr lang="en-US" sz="1400" dirty="0"/>
                <a:t/>
              </a:r>
              <a:br>
                <a:rPr lang="en-US" sz="1400" dirty="0"/>
              </a:br>
              <a:r>
                <a:rPr lang="en-US" sz="1400" dirty="0"/>
                <a:t>Linux/Mac: terminal</a:t>
              </a:r>
              <a:endParaRPr lang="nl-BE" sz="14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052807" y="508883"/>
              <a:ext cx="3419061" cy="3737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Inconsolata" panose="00000509000000000000" pitchFamily="49" charset="0"/>
                </a:rPr>
                <a:t>login1-tier2.hpc.kuleuven.be</a:t>
              </a:r>
              <a:endParaRPr lang="nl-BE" dirty="0">
                <a:latin typeface="Inconsolata" panose="00000509000000000000" pitchFamily="49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052807" y="1012208"/>
              <a:ext cx="3419061" cy="3737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Inconsolata" panose="00000509000000000000" pitchFamily="49" charset="0"/>
                </a:rPr>
                <a:t>login2-tier2.hpc.kuleuven.be</a:t>
              </a:r>
              <a:endParaRPr lang="nl-BE" dirty="0">
                <a:latin typeface="Inconsolata" panose="00000509000000000000" pitchFamily="49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052807" y="1515533"/>
              <a:ext cx="3419061" cy="3737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Inconsolata" panose="00000509000000000000" pitchFamily="49" charset="0"/>
                </a:rPr>
                <a:t>login3-tier2.hpc.kuleuven.be</a:t>
              </a:r>
              <a:endParaRPr lang="nl-BE" dirty="0">
                <a:latin typeface="Inconsolata" panose="00000509000000000000" pitchFamily="49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052806" y="2018858"/>
              <a:ext cx="3419061" cy="3737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Inconsolata" panose="00000509000000000000" pitchFamily="49" charset="0"/>
                </a:rPr>
                <a:t>login4-tier2.hpc.kuleuven.be</a:t>
              </a:r>
              <a:endParaRPr lang="nl-BE" dirty="0">
                <a:latin typeface="Inconsolata" panose="00000509000000000000" pitchFamily="49" charset="0"/>
              </a:endParaRPr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5995283" y="508883"/>
              <a:ext cx="890547" cy="877037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+mj-lt"/>
                </a:rPr>
                <a:t>No X-Forwarding</a:t>
              </a:r>
              <a:endParaRPr lang="nl-BE" sz="1400" dirty="0">
                <a:latin typeface="+mj-lt"/>
              </a:endParaRPr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6015160" y="1515533"/>
              <a:ext cx="890547" cy="877037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latin typeface="+mj-lt"/>
                </a:rPr>
                <a:t>Nvidia</a:t>
              </a:r>
              <a:r>
                <a:rPr lang="en-US" sz="1400" dirty="0">
                  <a:latin typeface="+mj-lt"/>
                </a:rPr>
                <a:t> </a:t>
              </a:r>
              <a:r>
                <a:rPr lang="en-US" sz="1400" dirty="0" err="1">
                  <a:latin typeface="+mj-lt"/>
                </a:rPr>
                <a:t>Quadro</a:t>
              </a:r>
              <a:r>
                <a:rPr lang="en-US" sz="1400" dirty="0">
                  <a:latin typeface="+mj-lt"/>
                </a:rPr>
                <a:t> P6000</a:t>
              </a:r>
              <a:endParaRPr lang="nl-BE" sz="1400" dirty="0">
                <a:latin typeface="+mj-lt"/>
              </a:endParaRPr>
            </a:p>
          </p:txBody>
        </p:sp>
        <p:cxnSp>
          <p:nvCxnSpPr>
            <p:cNvPr id="34" name="Straight Connector 33"/>
            <p:cNvCxnSpPr>
              <a:stCxn id="26" idx="1"/>
            </p:cNvCxnSpPr>
            <p:nvPr/>
          </p:nvCxnSpPr>
          <p:spPr>
            <a:xfrm flipH="1">
              <a:off x="6885830" y="695739"/>
              <a:ext cx="1669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stCxn id="27" idx="1"/>
            </p:cNvCxnSpPr>
            <p:nvPr/>
          </p:nvCxnSpPr>
          <p:spPr>
            <a:xfrm flipH="1">
              <a:off x="6885830" y="1199064"/>
              <a:ext cx="1669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28" idx="1"/>
            </p:cNvCxnSpPr>
            <p:nvPr/>
          </p:nvCxnSpPr>
          <p:spPr>
            <a:xfrm flipH="1">
              <a:off x="6905707" y="1702389"/>
              <a:ext cx="1471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29" idx="1"/>
            </p:cNvCxnSpPr>
            <p:nvPr/>
          </p:nvCxnSpPr>
          <p:spPr>
            <a:xfrm flipH="1">
              <a:off x="6905707" y="2205714"/>
              <a:ext cx="14709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30" idx="1"/>
            </p:cNvCxnSpPr>
            <p:nvPr/>
          </p:nvCxnSpPr>
          <p:spPr>
            <a:xfrm flipH="1" flipV="1">
              <a:off x="5868062" y="947401"/>
              <a:ext cx="127221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 flipV="1">
              <a:off x="5868060" y="1954051"/>
              <a:ext cx="146493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8029" y="5273964"/>
            <a:ext cx="2917507" cy="164358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367731" y="1160005"/>
            <a:ext cx="3419063" cy="1883686"/>
            <a:chOff x="3367731" y="1168177"/>
            <a:chExt cx="3419063" cy="1883686"/>
          </a:xfrm>
        </p:grpSpPr>
        <p:sp>
          <p:nvSpPr>
            <p:cNvPr id="6" name="Rectangle 5"/>
            <p:cNvSpPr/>
            <p:nvPr/>
          </p:nvSpPr>
          <p:spPr>
            <a:xfrm>
              <a:off x="3367733" y="1168177"/>
              <a:ext cx="3419061" cy="1883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699234" y="1285411"/>
              <a:ext cx="2635064" cy="3737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Inconsolata" panose="00000509000000000000" pitchFamily="49" charset="0"/>
                </a:rPr>
                <a:t>login.hpc.kuleuven.be</a:t>
              </a:r>
              <a:endParaRPr lang="nl-BE" dirty="0">
                <a:latin typeface="Inconsolata" panose="00000509000000000000" pitchFamily="49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367731" y="1982159"/>
              <a:ext cx="3419060" cy="36933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Inconsolata" panose="00000509000000000000" pitchFamily="49" charset="0"/>
                </a:rPr>
                <a:t>login-genius.hpc.kuleuven.be</a:t>
              </a:r>
              <a:endParaRPr lang="nl-BE" dirty="0">
                <a:latin typeface="Inconsolata" panose="00000509000000000000" pitchFamily="49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85185" y="3667584"/>
            <a:ext cx="6512939" cy="1883687"/>
            <a:chOff x="185185" y="3667584"/>
            <a:chExt cx="6512939" cy="1883687"/>
          </a:xfrm>
        </p:grpSpPr>
        <p:grpSp>
          <p:nvGrpSpPr>
            <p:cNvPr id="23" name="Group 22"/>
            <p:cNvGrpSpPr/>
            <p:nvPr/>
          </p:nvGrpSpPr>
          <p:grpSpPr>
            <a:xfrm>
              <a:off x="185185" y="3667584"/>
              <a:ext cx="2969810" cy="1883687"/>
              <a:chOff x="3935897" y="508883"/>
              <a:chExt cx="2969810" cy="1883687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3935897" y="508883"/>
                <a:ext cx="1932166" cy="1883687"/>
              </a:xfrm>
              <a:prstGeom prst="round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latin typeface="+mj-lt"/>
                  </a:rPr>
                  <a:t>NX</a:t>
                </a:r>
              </a:p>
              <a:p>
                <a:pPr algn="ctr"/>
                <a:r>
                  <a:rPr lang="en-US" sz="2000" b="1" dirty="0" err="1">
                    <a:latin typeface="+mj-lt"/>
                  </a:rPr>
                  <a:t>Nomachine</a:t>
                </a:r>
                <a:endParaRPr lang="nl-BE" sz="1400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6015160" y="1012613"/>
                <a:ext cx="890547" cy="877037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err="1">
                    <a:latin typeface="+mj-lt"/>
                  </a:rPr>
                  <a:t>Nvidia</a:t>
                </a:r>
                <a:r>
                  <a:rPr lang="en-US" sz="1400" dirty="0">
                    <a:latin typeface="+mj-lt"/>
                  </a:rPr>
                  <a:t> </a:t>
                </a:r>
                <a:r>
                  <a:rPr lang="en-US" sz="1400" dirty="0" err="1">
                    <a:latin typeface="+mj-lt"/>
                  </a:rPr>
                  <a:t>Quadro</a:t>
                </a:r>
                <a:r>
                  <a:rPr lang="en-US" sz="1400" dirty="0">
                    <a:latin typeface="+mj-lt"/>
                  </a:rPr>
                  <a:t> P6000</a:t>
                </a:r>
                <a:endParaRPr lang="nl-BE" sz="1400" dirty="0">
                  <a:latin typeface="+mj-lt"/>
                </a:endParaRPr>
              </a:p>
            </p:txBody>
          </p:sp>
          <p:cxnSp>
            <p:nvCxnSpPr>
              <p:cNvPr id="21" name="Straight Connector 20"/>
              <p:cNvCxnSpPr/>
              <p:nvPr/>
            </p:nvCxnSpPr>
            <p:spPr>
              <a:xfrm flipH="1" flipV="1">
                <a:off x="5868060" y="1473991"/>
                <a:ext cx="146493" cy="1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TextBox 50"/>
            <p:cNvSpPr txBox="1"/>
            <p:nvPr/>
          </p:nvSpPr>
          <p:spPr>
            <a:xfrm>
              <a:off x="3279063" y="4171314"/>
              <a:ext cx="3419061" cy="3737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Inconsolata" panose="00000509000000000000" pitchFamily="49" charset="0"/>
                </a:rPr>
                <a:t>login3-tier2.hpc.kuleuven.be</a:t>
              </a:r>
              <a:endParaRPr lang="nl-BE" dirty="0">
                <a:latin typeface="Inconsolata" panose="00000509000000000000" pitchFamily="49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279062" y="4674639"/>
              <a:ext cx="3419061" cy="3737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Inconsolata" panose="00000509000000000000" pitchFamily="49" charset="0"/>
                </a:rPr>
                <a:t>login4-tier2.hpc.kuleuven.be</a:t>
              </a:r>
              <a:endParaRPr lang="nl-BE" dirty="0">
                <a:latin typeface="Inconsolata" panose="00000509000000000000" pitchFamily="49" charset="0"/>
              </a:endParaRPr>
            </a:p>
          </p:txBody>
        </p:sp>
        <p:cxnSp>
          <p:nvCxnSpPr>
            <p:cNvPr id="53" name="Straight Connector 52"/>
            <p:cNvCxnSpPr>
              <a:stCxn id="51" idx="1"/>
            </p:cNvCxnSpPr>
            <p:nvPr/>
          </p:nvCxnSpPr>
          <p:spPr>
            <a:xfrm flipH="1">
              <a:off x="3131963" y="4358170"/>
              <a:ext cx="1471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52" idx="1"/>
            </p:cNvCxnSpPr>
            <p:nvPr/>
          </p:nvCxnSpPr>
          <p:spPr>
            <a:xfrm flipH="1">
              <a:off x="3131963" y="4861495"/>
              <a:ext cx="14709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3279062" y="4081366"/>
            <a:ext cx="3419061" cy="1102651"/>
            <a:chOff x="3367733" y="1168177"/>
            <a:chExt cx="3419061" cy="1883686"/>
          </a:xfrm>
        </p:grpSpPr>
        <p:sp>
          <p:nvSpPr>
            <p:cNvPr id="48" name="Rectangle 47"/>
            <p:cNvSpPr/>
            <p:nvPr/>
          </p:nvSpPr>
          <p:spPr>
            <a:xfrm>
              <a:off x="3367733" y="1168177"/>
              <a:ext cx="3419061" cy="1883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877203" y="1736308"/>
              <a:ext cx="2635064" cy="37371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Inconsolata" panose="00000509000000000000" pitchFamily="49" charset="0"/>
                </a:rPr>
                <a:t>nx.hpc.kuleuven.be</a:t>
              </a:r>
              <a:endParaRPr lang="nl-BE" dirty="0">
                <a:latin typeface="Inconsolata" panose="00000509000000000000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2077695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docs.adaptivecomputing.com/9-0-1/MWM/Content/Resources/Graphics/backfill.gif"/>
          <p:cNvPicPr>
            <a:picLocks noChangeAspect="1" noChangeArrowheads="1" noCrop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587" y="1056724"/>
            <a:ext cx="7236296" cy="526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51"/>
          <p:cNvSpPr txBox="1">
            <a:spLocks/>
          </p:cNvSpPr>
          <p:nvPr/>
        </p:nvSpPr>
        <p:spPr>
          <a:xfrm>
            <a:off x="325880" y="224648"/>
            <a:ext cx="8283972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1" i="0" u="none" strike="noStrike" kern="1200" cap="none" spc="35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FlandersArtSans-Bold"/>
                <a:ea typeface="+mj-ea"/>
                <a:cs typeface="Trebuchet MS"/>
              </a:rPr>
              <a:t>Submit a Job</a:t>
            </a:r>
            <a:endParaRPr kumimoji="0" lang="en-GB" sz="4000" b="1" i="0" u="none" strike="noStrike" kern="1200" cap="none" spc="0" normalizeH="0" baseline="0" noProof="0" dirty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Trebuchet MS"/>
              <a:ea typeface="+mj-ea"/>
              <a:cs typeface="Trebuchet M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ADC6D9CD-80D3-4A2F-9B61-DB496538462B}"/>
              </a:ext>
            </a:extLst>
          </p:cNvPr>
          <p:cNvSpPr/>
          <p:nvPr/>
        </p:nvSpPr>
        <p:spPr>
          <a:xfrm>
            <a:off x="556591" y="852384"/>
            <a:ext cx="3965713" cy="717999"/>
          </a:xfrm>
          <a:prstGeom prst="rect">
            <a:avLst/>
          </a:prstGeom>
          <a:solidFill>
            <a:srgbClr val="F4F5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768164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2891" y="1245219"/>
            <a:ext cx="10071678" cy="4743297"/>
          </a:xfrm>
        </p:spPr>
        <p:txBody>
          <a:bodyPr/>
          <a:lstStyle/>
          <a:p>
            <a:r>
              <a:rPr lang="en-US" dirty="0"/>
              <a:t>Resource manager knows </a:t>
            </a:r>
          </a:p>
          <a:p>
            <a:pPr lvl="1"/>
            <a:r>
              <a:rPr lang="en-US" dirty="0"/>
              <a:t>all available resources</a:t>
            </a:r>
          </a:p>
          <a:p>
            <a:pPr lvl="1"/>
            <a:r>
              <a:rPr lang="en-US" dirty="0"/>
              <a:t>Which jobs are ready to run</a:t>
            </a:r>
          </a:p>
          <a:p>
            <a:endParaRPr lang="en-US" dirty="0"/>
          </a:p>
          <a:p>
            <a:r>
              <a:rPr lang="en-US" dirty="0"/>
              <a:t>Job scheduler decides when and where to run jobs using a priority queue</a:t>
            </a:r>
          </a:p>
          <a:p>
            <a:pPr lvl="1"/>
            <a:r>
              <a:rPr lang="en-US" dirty="0"/>
              <a:t>Queries resource manager for runnable jobs</a:t>
            </a:r>
          </a:p>
          <a:p>
            <a:pPr lvl="1"/>
            <a:r>
              <a:rPr lang="en-US" dirty="0"/>
              <a:t>Tries to optimize resource usage and sets priorities</a:t>
            </a:r>
          </a:p>
          <a:p>
            <a:pPr lvl="1"/>
            <a:r>
              <a:rPr lang="en-US" dirty="0"/>
              <a:t>Orders resource manager to start (or stop …) jobs</a:t>
            </a:r>
          </a:p>
        </p:txBody>
      </p:sp>
      <p:sp>
        <p:nvSpPr>
          <p:cNvPr id="5" name="object 51"/>
          <p:cNvSpPr txBox="1">
            <a:spLocks/>
          </p:cNvSpPr>
          <p:nvPr/>
        </p:nvSpPr>
        <p:spPr>
          <a:xfrm>
            <a:off x="166853" y="192069"/>
            <a:ext cx="10637007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1" i="0" u="none" strike="noStrike" kern="1200" cap="none" spc="35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FlandersArtSans-Bold"/>
                <a:ea typeface="+mj-ea"/>
                <a:cs typeface="Trebuchet MS"/>
              </a:rPr>
              <a:t>Resource management and </a:t>
            </a:r>
            <a:r>
              <a:rPr kumimoji="0" lang="en-GB" sz="4000" b="1" i="0" u="none" strike="noStrike" kern="1200" cap="none" spc="35" normalizeH="0" baseline="0" noProof="0" dirty="0" err="1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FlandersArtSans-Bold"/>
                <a:ea typeface="+mj-ea"/>
                <a:cs typeface="Trebuchet MS"/>
              </a:rPr>
              <a:t>schedulling</a:t>
            </a:r>
            <a:endParaRPr kumimoji="0" lang="en-GB" sz="4000" b="1" i="0" u="none" strike="noStrike" kern="1200" cap="none" spc="0" normalizeH="0" baseline="0" noProof="0" dirty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Trebuchet MS"/>
              <a:ea typeface="+mj-ea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992233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56638171-C3F3-4610-99F3-01B88998F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solidFill>
                  <a:schemeClr val="tx1"/>
                </a:solidFill>
                <a:latin typeface="+mj-lt"/>
              </a:rPr>
              <a:t>Supercomputer 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B6673-1190-4B1D-B3E1-4B2044F5E89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84925"/>
            <a:ext cx="501650" cy="365125"/>
          </a:xfrm>
        </p:spPr>
        <p:txBody>
          <a:bodyPr/>
          <a:lstStyle/>
          <a:p>
            <a:fld id="{CF5A1C33-475D-474A-A037-DDAF3DC7AF09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E23F69A-0BEC-4D80-B5ED-A20E0B1804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79" y="2063374"/>
            <a:ext cx="4855557" cy="2731251"/>
          </a:xfrm>
          <a:prstGeom prst="roundRect">
            <a:avLst/>
          </a:prstGeom>
        </p:spPr>
      </p:pic>
      <p:grpSp>
        <p:nvGrpSpPr>
          <p:cNvPr id="8" name="Group 6">
            <a:extLst>
              <a:ext uri="{FF2B5EF4-FFF2-40B4-BE49-F238E27FC236}">
                <a16:creationId xmlns:a16="http://schemas.microsoft.com/office/drawing/2014/main" xmlns="" id="{45F445A9-F674-4A47-A297-3820351064E2}"/>
              </a:ext>
            </a:extLst>
          </p:cNvPr>
          <p:cNvGrpSpPr/>
          <p:nvPr/>
        </p:nvGrpSpPr>
        <p:grpSpPr>
          <a:xfrm>
            <a:off x="944879" y="1899920"/>
            <a:ext cx="2703513" cy="3547086"/>
            <a:chOff x="2303463" y="1325269"/>
            <a:chExt cx="3600450" cy="478213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xmlns="" id="{025436E0-2D3C-4234-B62C-9920BC3F99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3463" y="1325269"/>
              <a:ext cx="3600450" cy="4782137"/>
            </a:xfrm>
            <a:prstGeom prst="round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xmlns="" id="{79D88BEF-DC06-4983-85BE-86426FC20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896" b="88312" l="1942" r="97573">
                          <a14:backgroundMark x1="89320" y1="64286" x2="89320" y2="64286"/>
                          <a14:backgroundMark x1="23786" y1="72727" x2="23786" y2="72727"/>
                          <a14:backgroundMark x1="28641" y1="74675" x2="28641" y2="74675"/>
                          <a14:backgroundMark x1="89320" y1="65584" x2="89320" y2="65584"/>
                          <a14:backgroundMark x1="90777" y1="53896" x2="90777" y2="53896"/>
                          <a14:backgroundMark x1="83981" y1="58442" x2="83981" y2="5844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0113" y="3027018"/>
              <a:ext cx="1514749" cy="1134797"/>
            </a:xfrm>
            <a:prstGeom prst="round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32DAA3F-DF20-4817-94C0-2C64D43158F0}"/>
              </a:ext>
            </a:extLst>
          </p:cNvPr>
          <p:cNvSpPr txBox="1"/>
          <p:nvPr/>
        </p:nvSpPr>
        <p:spPr>
          <a:xfrm>
            <a:off x="4500879" y="2658007"/>
            <a:ext cx="2082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8000" dirty="0"/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388110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064000" y="1349999"/>
            <a:ext cx="8496496" cy="4743297"/>
          </a:xfrm>
        </p:spPr>
        <p:txBody>
          <a:bodyPr/>
          <a:lstStyle/>
          <a:p>
            <a:r>
              <a:rPr lang="en-US" dirty="0"/>
              <a:t>the whole procedure is redone in every iteration (every minute or so)</a:t>
            </a:r>
          </a:p>
          <a:p>
            <a:r>
              <a:rPr lang="en-US" dirty="0"/>
              <a:t>a job can lose its reservation, if a higher priority job gets submitted in the meantime</a:t>
            </a:r>
          </a:p>
          <a:p>
            <a:r>
              <a:rPr lang="en-US" dirty="0"/>
              <a:t>a job can start earlier, if a job ends earlier than specified</a:t>
            </a:r>
          </a:p>
          <a:p>
            <a:r>
              <a:rPr lang="en-US" dirty="0"/>
              <a:t>the “</a:t>
            </a:r>
            <a:r>
              <a:rPr lang="en-US" dirty="0" err="1"/>
              <a:t>showstart</a:t>
            </a:r>
            <a:r>
              <a:rPr lang="en-US" dirty="0"/>
              <a:t>” command gives a </a:t>
            </a:r>
            <a:r>
              <a:rPr lang="en-US" dirty="0" err="1"/>
              <a:t>startime</a:t>
            </a:r>
            <a:r>
              <a:rPr lang="en-US" dirty="0"/>
              <a:t> estimate</a:t>
            </a:r>
            <a:r>
              <a:rPr lang="pl-PL" dirty="0"/>
              <a:t> </a:t>
            </a:r>
            <a:r>
              <a:rPr lang="en-US" dirty="0"/>
              <a:t>obtained in the last iteration</a:t>
            </a:r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6" name="object 51"/>
          <p:cNvSpPr txBox="1">
            <a:spLocks/>
          </p:cNvSpPr>
          <p:nvPr/>
        </p:nvSpPr>
        <p:spPr>
          <a:xfrm>
            <a:off x="166854" y="192069"/>
            <a:ext cx="8283972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1" i="0" u="none" strike="noStrike" kern="1200" cap="none" spc="35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FlandersArtSans-Bold"/>
                <a:ea typeface="+mj-ea"/>
                <a:cs typeface="Trebuchet MS"/>
              </a:rPr>
              <a:t>Job scheduler: Moab</a:t>
            </a:r>
            <a:endParaRPr kumimoji="0" lang="en-GB" sz="4000" b="1" i="0" u="none" strike="noStrike" kern="1200" cap="none" spc="0" normalizeH="0" baseline="0" noProof="0" dirty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Trebuchet MS"/>
              <a:ea typeface="+mj-ea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810653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Batch jobs: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 monospaced for SAP" panose="020B0609020202030204" pitchFamily="49" charset="0"/>
              </a:rPr>
              <a:t>qsub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 monospaced for SAP" panose="020B0609020202030204" pitchFamily="49" charset="0"/>
              </a:rPr>
              <a:t> mypbs.sh</a:t>
            </a:r>
          </a:p>
          <a:p>
            <a:pPr lvl="1"/>
            <a:r>
              <a:rPr lang="en-US" dirty="0"/>
              <a:t>allow for the most efficient use of the infrastructure</a:t>
            </a:r>
          </a:p>
          <a:p>
            <a:pPr lvl="1"/>
            <a:r>
              <a:rPr lang="en-US" dirty="0"/>
              <a:t>a bash shell script that is executed on a compute node</a:t>
            </a:r>
          </a:p>
          <a:p>
            <a:pPr lvl="1"/>
            <a:r>
              <a:rPr lang="en-US" dirty="0"/>
              <a:t>are placed in the queue, and the user can forget about it until it is finished.</a:t>
            </a:r>
          </a:p>
          <a:p>
            <a:pPr lvl="1"/>
            <a:endParaRPr lang="en-US" dirty="0"/>
          </a:p>
          <a:p>
            <a:r>
              <a:rPr lang="en-US" b="1" dirty="0"/>
              <a:t>Interactive jobs: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 monospaced for SAP" panose="020B0609020202030204" pitchFamily="49" charset="0"/>
              </a:rPr>
              <a:t>qsub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 monospaced for SAP" panose="020B0609020202030204" pitchFamily="49" charset="0"/>
              </a:rPr>
              <a:t> -I mypbs.sh</a:t>
            </a:r>
          </a:p>
          <a:p>
            <a:pPr lvl="1"/>
            <a:r>
              <a:rPr lang="en-US" dirty="0"/>
              <a:t>are intended to work on one or more compute nodes interactively</a:t>
            </a:r>
          </a:p>
          <a:p>
            <a:pPr lvl="1"/>
            <a:r>
              <a:rPr lang="en-US" dirty="0"/>
              <a:t>useful for software development, debugging, application profiling</a:t>
            </a:r>
          </a:p>
          <a:p>
            <a:pPr lvl="1"/>
            <a:r>
              <a:rPr lang="en-US" dirty="0"/>
              <a:t>basically, one gets a </a:t>
            </a:r>
            <a:r>
              <a:rPr lang="en-US" dirty="0" err="1"/>
              <a:t>linux</a:t>
            </a:r>
            <a:r>
              <a:rPr lang="en-US" dirty="0"/>
              <a:t> shell on one of the compute nodes.</a:t>
            </a:r>
          </a:p>
          <a:p>
            <a:endParaRPr lang="en-US" altLang="en-US" dirty="0"/>
          </a:p>
        </p:txBody>
      </p:sp>
      <p:sp>
        <p:nvSpPr>
          <p:cNvPr id="6" name="object 51"/>
          <p:cNvSpPr txBox="1">
            <a:spLocks/>
          </p:cNvSpPr>
          <p:nvPr/>
        </p:nvSpPr>
        <p:spPr>
          <a:xfrm>
            <a:off x="166854" y="192069"/>
            <a:ext cx="8283972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1" i="0" u="none" strike="noStrike" kern="1200" cap="none" spc="35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FlandersArtSans-Bold"/>
                <a:ea typeface="+mj-ea"/>
                <a:cs typeface="Trebuchet MS"/>
              </a:rPr>
              <a:t>Types of jobs</a:t>
            </a:r>
            <a:endParaRPr kumimoji="0" lang="en-GB" sz="4000" b="1" i="0" u="none" strike="noStrike" kern="1200" cap="none" spc="0" normalizeH="0" baseline="0" noProof="0" dirty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Trebuchet MS"/>
              <a:ea typeface="+mj-ea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2573393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5D8031-C8E5-48F8-A3B6-81643B27A3AF}" type="slidenum">
              <a:rPr kumimoji="0" lang="nl-BE" sz="900" b="0" i="0" u="none" strike="noStrike" kern="1200" cap="none" spc="0" normalizeH="0" baseline="0" noProof="0" smtClean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nl-BE" sz="900" b="0" i="0" u="none" strike="noStrike" kern="1200" cap="none" spc="0" normalizeH="0" baseline="0" noProof="0" dirty="0">
              <a:ln>
                <a:noFill/>
              </a:ln>
              <a:solidFill>
                <a:srgbClr val="F4F5FC"/>
              </a:solidFill>
              <a:effectLst/>
              <a:uLnTx/>
              <a:uFillTx/>
              <a:latin typeface="FlandersArtSans-Regular"/>
              <a:ea typeface="+mn-ea"/>
              <a:cs typeface="+mn-cs"/>
            </a:endParaRPr>
          </a:p>
        </p:txBody>
      </p:sp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621409" y="154636"/>
            <a:ext cx="10875189" cy="803545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4000" dirty="0"/>
              <a:t>Specifying resources that you need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9437" y="2721684"/>
            <a:ext cx="10153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$&gt;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qsub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–I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–l nodes=1:ppn=28,pmem=4gb,walltime=12:00:00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–A &lt;project name&gt;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FlandersArtSans-Regular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21408" y="5098187"/>
            <a:ext cx="10875189" cy="657364"/>
            <a:chOff x="621409" y="4077072"/>
            <a:chExt cx="10875189" cy="657364"/>
          </a:xfrm>
        </p:grpSpPr>
        <p:sp>
          <p:nvSpPr>
            <p:cNvPr id="15" name="TextBox 14"/>
            <p:cNvSpPr txBox="1"/>
            <p:nvPr/>
          </p:nvSpPr>
          <p:spPr>
            <a:xfrm>
              <a:off x="621409" y="4365104"/>
              <a:ext cx="10875189" cy="36933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33639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Specifying &lt;project name&gt; for credits is mandatory, e.g.: </a:t>
              </a: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333639"/>
                  </a:solidFill>
                  <a:effectLst/>
                  <a:uLnTx/>
                  <a:uFillTx/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rPr>
                <a:t>–A 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10128448" y="4077072"/>
              <a:ext cx="1368150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Remarks</a:t>
              </a:r>
              <a:endPara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41666" y="958181"/>
            <a:ext cx="1806506" cy="2254795"/>
            <a:chOff x="341666" y="958181"/>
            <a:chExt cx="1806506" cy="2254795"/>
          </a:xfrm>
        </p:grpSpPr>
        <p:sp>
          <p:nvSpPr>
            <p:cNvPr id="3" name="Rectangle 2"/>
            <p:cNvSpPr/>
            <p:nvPr/>
          </p:nvSpPr>
          <p:spPr>
            <a:xfrm>
              <a:off x="1428092" y="2636912"/>
              <a:ext cx="720080" cy="5760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BE" sz="1800" b="0" i="0" u="none" strike="noStrike" kern="1200" cap="none" spc="0" normalizeH="0" baseline="0" noProof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41666" y="958181"/>
              <a:ext cx="1092732" cy="9586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Submit a resource request</a:t>
              </a:r>
              <a:endParaRPr kumimoji="0" lang="nl-BE" sz="16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1428092" y="1916832"/>
              <a:ext cx="0" cy="72008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1036522" y="2636912"/>
            <a:ext cx="1465385" cy="2053515"/>
            <a:chOff x="509706" y="2636912"/>
            <a:chExt cx="1465385" cy="2053515"/>
          </a:xfrm>
        </p:grpSpPr>
        <p:sp>
          <p:nvSpPr>
            <p:cNvPr id="14" name="Rectangle 13"/>
            <p:cNvSpPr/>
            <p:nvPr/>
          </p:nvSpPr>
          <p:spPr>
            <a:xfrm>
              <a:off x="1661834" y="2636912"/>
              <a:ext cx="313257" cy="5760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BE" sz="1800" b="0" i="0" u="none" strike="noStrike" kern="1200" cap="none" spc="0" normalizeH="0" baseline="0" noProof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09706" y="3731776"/>
              <a:ext cx="1152128" cy="9586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For Interactive Jobs</a:t>
              </a:r>
              <a:endParaRPr kumimoji="0" lang="nl-BE" sz="16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1661834" y="3212976"/>
              <a:ext cx="0" cy="72008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1481182" y="968166"/>
            <a:ext cx="1433855" cy="2244810"/>
            <a:chOff x="377670" y="958181"/>
            <a:chExt cx="1433855" cy="2244810"/>
          </a:xfrm>
        </p:grpSpPr>
        <p:sp>
          <p:nvSpPr>
            <p:cNvPr id="19" name="Rectangle 18"/>
            <p:cNvSpPr/>
            <p:nvPr/>
          </p:nvSpPr>
          <p:spPr>
            <a:xfrm>
              <a:off x="1470402" y="2636912"/>
              <a:ext cx="341123" cy="566079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BE" sz="1800" b="0" i="0" u="none" strike="noStrike" kern="1200" cap="none" spc="0" normalizeH="0" baseline="0" noProof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77670" y="958181"/>
              <a:ext cx="1092732" cy="9586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For Resource List</a:t>
              </a:r>
              <a:endParaRPr kumimoji="0" lang="nl-BE" sz="16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1464096" y="1916832"/>
              <a:ext cx="0" cy="72008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2990196" y="2638003"/>
            <a:ext cx="1017572" cy="2046740"/>
            <a:chOff x="1464096" y="2636912"/>
            <a:chExt cx="1017572" cy="2046740"/>
          </a:xfrm>
        </p:grpSpPr>
        <p:sp>
          <p:nvSpPr>
            <p:cNvPr id="23" name="Rectangle 22"/>
            <p:cNvSpPr/>
            <p:nvPr/>
          </p:nvSpPr>
          <p:spPr>
            <a:xfrm>
              <a:off x="1470402" y="2636912"/>
              <a:ext cx="1011266" cy="566079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BE" sz="1800" b="0" i="0" u="none" strike="noStrike" kern="1200" cap="none" spc="0" normalizeH="0" baseline="0" noProof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464096" y="3725001"/>
              <a:ext cx="792088" cy="9586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One server</a:t>
              </a:r>
              <a:endParaRPr kumimoji="0" lang="nl-BE" sz="16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>
            <a:xfrm>
              <a:off x="1464096" y="3202991"/>
              <a:ext cx="0" cy="72008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002806" y="948911"/>
            <a:ext cx="2013074" cy="2268325"/>
            <a:chOff x="377670" y="958181"/>
            <a:chExt cx="2013074" cy="2268325"/>
          </a:xfrm>
        </p:grpSpPr>
        <p:sp>
          <p:nvSpPr>
            <p:cNvPr id="27" name="Rectangle 26"/>
            <p:cNvSpPr/>
            <p:nvPr/>
          </p:nvSpPr>
          <p:spPr>
            <a:xfrm>
              <a:off x="1464096" y="2660427"/>
              <a:ext cx="926648" cy="566079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77670" y="958181"/>
              <a:ext cx="1092732" cy="9586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Cores per Server</a:t>
              </a:r>
              <a:endParaRPr kumimoji="0" lang="nl-BE" sz="16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1464096" y="1929444"/>
              <a:ext cx="0" cy="72008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4108150" y="2646897"/>
            <a:ext cx="2059857" cy="2036970"/>
            <a:chOff x="521279" y="2636912"/>
            <a:chExt cx="2059857" cy="2036970"/>
          </a:xfrm>
        </p:grpSpPr>
        <p:sp>
          <p:nvSpPr>
            <p:cNvPr id="31" name="Rectangle 30"/>
            <p:cNvSpPr/>
            <p:nvPr/>
          </p:nvSpPr>
          <p:spPr>
            <a:xfrm>
              <a:off x="1470401" y="2636912"/>
              <a:ext cx="1110735" cy="566079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BE" sz="1800" b="0" i="0" u="none" strike="noStrike" kern="1200" cap="none" spc="0" normalizeH="0" baseline="0" noProof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21279" y="3715231"/>
              <a:ext cx="949125" cy="9586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Memory per Core</a:t>
              </a:r>
              <a:endParaRPr kumimoji="0" lang="nl-BE" sz="16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1464096" y="3202991"/>
              <a:ext cx="0" cy="72008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5194573" y="938411"/>
            <a:ext cx="3421707" cy="2268325"/>
            <a:chOff x="377670" y="958181"/>
            <a:chExt cx="3421707" cy="2268325"/>
          </a:xfrm>
        </p:grpSpPr>
        <p:sp>
          <p:nvSpPr>
            <p:cNvPr id="39" name="Rectangle 38"/>
            <p:cNvSpPr/>
            <p:nvPr/>
          </p:nvSpPr>
          <p:spPr>
            <a:xfrm>
              <a:off x="1464095" y="2660427"/>
              <a:ext cx="2335282" cy="566079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BE" sz="1800" b="0" i="0" u="none" strike="noStrike" kern="1200" cap="none" spc="0" normalizeH="0" baseline="0" noProof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77670" y="958181"/>
              <a:ext cx="1092732" cy="9586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Max. Runtime</a:t>
              </a:r>
              <a:endParaRPr kumimoji="0" lang="nl-BE" sz="16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cxnSp>
          <p:nvCxnSpPr>
            <p:cNvPr id="41" name="Straight Connector 40"/>
            <p:cNvCxnSpPr/>
            <p:nvPr/>
          </p:nvCxnSpPr>
          <p:spPr>
            <a:xfrm>
              <a:off x="1464096" y="1929444"/>
              <a:ext cx="0" cy="72008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6672064" y="2640657"/>
            <a:ext cx="4471210" cy="2036970"/>
            <a:chOff x="-558841" y="2636912"/>
            <a:chExt cx="4471210" cy="2036970"/>
          </a:xfrm>
        </p:grpSpPr>
        <p:sp>
          <p:nvSpPr>
            <p:cNvPr id="43" name="Rectangle 42"/>
            <p:cNvSpPr/>
            <p:nvPr/>
          </p:nvSpPr>
          <p:spPr>
            <a:xfrm>
              <a:off x="1470401" y="2636912"/>
              <a:ext cx="2441968" cy="566079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BE" sz="1800" b="0" i="0" u="none" strike="noStrike" kern="1200" cap="none" spc="0" normalizeH="0" baseline="0" noProof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-558841" y="3715231"/>
              <a:ext cx="2029245" cy="9586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Project Name for Computing Credits</a:t>
              </a:r>
              <a:endParaRPr kumimoji="0" lang="nl-BE" sz="16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1464096" y="3202991"/>
              <a:ext cx="0" cy="72008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60385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204463" y="219159"/>
            <a:ext cx="9548530" cy="728720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sz="4000" dirty="0"/>
              <a:t>Specify needed </a:t>
            </a:r>
            <a:r>
              <a:rPr lang="en-US" altLang="en-US" sz="4000" dirty="0" err="1"/>
              <a:t>resouces</a:t>
            </a:r>
            <a:r>
              <a:rPr lang="en-US" altLang="en-US" sz="4000" dirty="0"/>
              <a:t> in a job script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28505" y="1268760"/>
            <a:ext cx="8424488" cy="4824536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#!/bin/bash </a:t>
            </a:r>
          </a:p>
          <a:p>
            <a:pPr marL="0" indent="0">
              <a:buNone/>
            </a:pP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#PBS -l </a:t>
            </a:r>
            <a:r>
              <a:rPr lang="en-US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walltime</a:t>
            </a: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pl-PL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pl-PL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:00</a:t>
            </a:r>
          </a:p>
          <a:p>
            <a:pPr marL="0" indent="0">
              <a:buNone/>
            </a:pP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#PBS -l nodes=1:ppn=28</a:t>
            </a:r>
          </a:p>
          <a:p>
            <a:pPr marL="0" indent="0">
              <a:buNone/>
            </a:pP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#PBS -l </a:t>
            </a:r>
            <a:r>
              <a:rPr lang="en-US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pmem</a:t>
            </a: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=4gb</a:t>
            </a:r>
          </a:p>
          <a:p>
            <a:pPr marL="0" indent="0">
              <a:buNone/>
            </a:pP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#PBS -N </a:t>
            </a:r>
            <a:r>
              <a:rPr lang="en-US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testjob</a:t>
            </a:r>
            <a:endParaRPr lang="en-US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#PBS -A </a:t>
            </a:r>
            <a:r>
              <a:rPr lang="en-US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lp</a:t>
            </a: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nl-BE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myproject</a:t>
            </a:r>
            <a:endParaRPr lang="en-US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#PBS -m </a:t>
            </a:r>
            <a:r>
              <a:rPr lang="en-US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abe</a:t>
            </a:r>
            <a:endParaRPr lang="en-US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#PBS -M </a:t>
            </a:r>
            <a:r>
              <a:rPr lang="pl-PL" altLang="en-US" sz="1400" i="1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nl-BE" altLang="en-US" sz="1400" i="1" dirty="0">
                <a:latin typeface="Courier New" panose="02070309020205020404" pitchFamily="49" charset="0"/>
                <a:cs typeface="Courier New" panose="02070309020205020404" pitchFamily="49" charset="0"/>
              </a:rPr>
              <a:t>y.name</a:t>
            </a:r>
            <a:r>
              <a:rPr lang="en-US" altLang="en-US" sz="1400" i="1" dirty="0">
                <a:latin typeface="Courier New" panose="02070309020205020404" pitchFamily="49" charset="0"/>
                <a:cs typeface="Courier New" panose="02070309020205020404" pitchFamily="49" charset="0"/>
              </a:rPr>
              <a:t>@kuleuven.be</a:t>
            </a:r>
          </a:p>
          <a:p>
            <a:pPr marL="0" indent="0">
              <a:buNone/>
            </a:pPr>
            <a:endParaRPr lang="en-US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pl-PL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module purge</a:t>
            </a:r>
            <a:endParaRPr lang="nl-BE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pl-PL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module load R/3.2.5-intel-2016a-bare</a:t>
            </a:r>
            <a:endParaRPr lang="en-US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pl-PL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cp /apps/leuven/training/HPC</a:t>
            </a:r>
            <a:r>
              <a:rPr lang="nl-BE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-intro</a:t>
            </a:r>
            <a:r>
              <a:rPr lang="pl-PL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nl-BE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cpujob.pbs</a:t>
            </a:r>
            <a:r>
              <a:rPr lang="pl-PL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$VSC_SCRATCH</a:t>
            </a:r>
          </a:p>
          <a:p>
            <a:pPr marL="0" indent="0">
              <a:buNone/>
            </a:pP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cd </a:t>
            </a:r>
            <a:r>
              <a:rPr lang="pl-PL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PBS_O_WORKDIR</a:t>
            </a:r>
            <a:endParaRPr lang="pl-PL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nl-BE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Rscript</a:t>
            </a:r>
            <a:r>
              <a:rPr lang="en-US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run.r</a:t>
            </a:r>
            <a:endParaRPr lang="pl-PL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pl-PL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echo I am done </a:t>
            </a:r>
            <a:endParaRPr lang="en-US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5D8031-C8E5-48F8-A3B6-81643B27A3AF}" type="slidenum">
              <a:rPr kumimoji="0" lang="nl-BE" sz="900" b="0" i="0" u="none" strike="noStrike" kern="1200" cap="none" spc="0" normalizeH="0" baseline="0" noProof="0" smtClean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nl-BE" sz="900" b="0" i="0" u="none" strike="noStrike" kern="1200" cap="none" spc="0" normalizeH="0" baseline="0" noProof="0" dirty="0">
              <a:ln>
                <a:noFill/>
              </a:ln>
              <a:solidFill>
                <a:srgbClr val="F4F5FC"/>
              </a:solidFill>
              <a:effectLst/>
              <a:uLnTx/>
              <a:uFillTx/>
              <a:latin typeface="FlandersArtSans-Regular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568415" y="1010962"/>
            <a:ext cx="3240360" cy="738664"/>
          </a:xfrm>
          <a:prstGeom prst="rect">
            <a:avLst/>
          </a:prstGeom>
          <a:noFill/>
          <a:ln w="19050"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400" b="0" i="0" u="none" strike="noStrike" kern="1200" cap="none" spc="0" normalizeH="0" baseline="0" noProof="0" dirty="0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P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BS</a:t>
            </a:r>
            <a:r>
              <a:rPr kumimoji="0" lang="pl-PL" sz="1400" b="0" i="0" u="none" strike="noStrike" kern="1200" cap="none" spc="0" normalizeH="0" baseline="0" noProof="0" dirty="0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 scripts do not </a:t>
            </a:r>
            <a:r>
              <a:rPr kumimoji="0" lang="pl-PL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need</a:t>
            </a:r>
            <a:r>
              <a:rPr kumimoji="0" lang="pl-PL" sz="1400" b="0" i="0" u="none" strike="noStrike" kern="1200" cap="none" spc="0" normalizeH="0" baseline="0" noProof="0" dirty="0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 to be </a:t>
            </a:r>
            <a:r>
              <a:rPr kumimoji="0" lang="pl-PL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executable</a:t>
            </a:r>
            <a:r>
              <a:rPr kumimoji="0" lang="pl-PL" sz="1400" b="0" i="0" u="none" strike="noStrike" kern="1200" cap="none" spc="0" normalizeH="0" baseline="0" noProof="0" dirty="0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 – </a:t>
            </a:r>
            <a:r>
              <a:rPr kumimoji="0" lang="pl-PL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they</a:t>
            </a:r>
            <a:r>
              <a:rPr kumimoji="0" lang="pl-PL" sz="1400" b="0" i="0" u="none" strike="noStrike" kern="1200" cap="none" spc="0" normalizeH="0" baseline="0" noProof="0" dirty="0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 </a:t>
            </a:r>
            <a:r>
              <a:rPr kumimoji="0" lang="pl-PL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are</a:t>
            </a:r>
            <a:r>
              <a:rPr kumimoji="0" lang="pl-PL" sz="1400" b="0" i="0" u="none" strike="noStrike" kern="1200" cap="none" spc="0" normalizeH="0" baseline="0" noProof="0" dirty="0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 </a:t>
            </a:r>
            <a:r>
              <a:rPr kumimoji="0" lang="pl-PL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submitted</a:t>
            </a:r>
            <a:r>
              <a:rPr kumimoji="0" lang="pl-PL" sz="1400" b="0" i="0" u="none" strike="noStrike" kern="1200" cap="none" spc="0" normalizeH="0" baseline="0" noProof="0" dirty="0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 to the </a:t>
            </a:r>
            <a:r>
              <a:rPr kumimoji="0" lang="pl-PL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queue</a:t>
            </a:r>
            <a:r>
              <a:rPr kumimoji="0" lang="pl-PL" sz="1400" b="0" i="0" u="none" strike="noStrike" kern="1200" cap="none" spc="0" normalizeH="0" baseline="0" noProof="0" dirty="0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 and </a:t>
            </a:r>
            <a:r>
              <a:rPr kumimoji="0" lang="pl-PL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executed</a:t>
            </a:r>
            <a:r>
              <a:rPr kumimoji="0" lang="pl-PL" sz="1400" b="0" i="0" u="none" strike="noStrike" kern="1200" cap="none" spc="0" normalizeH="0" baseline="0" noProof="0" dirty="0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B6C30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t>non-interactively.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272274" y="1109517"/>
            <a:ext cx="2332147" cy="432048"/>
            <a:chOff x="2171878" y="1109517"/>
            <a:chExt cx="2644037" cy="432048"/>
          </a:xfrm>
        </p:grpSpPr>
        <p:sp>
          <p:nvSpPr>
            <p:cNvPr id="4" name="Rectangle 3"/>
            <p:cNvSpPr/>
            <p:nvPr/>
          </p:nvSpPr>
          <p:spPr>
            <a:xfrm>
              <a:off x="3478087" y="1109517"/>
              <a:ext cx="1337828" cy="432048"/>
            </a:xfrm>
            <a:prstGeom prst="rect">
              <a:avLst/>
            </a:prstGeom>
            <a:solidFill>
              <a:srgbClr val="116E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Shebang</a:t>
              </a:r>
              <a:endPara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cxnSp>
          <p:nvCxnSpPr>
            <p:cNvPr id="6" name="Straight Connector 5"/>
            <p:cNvCxnSpPr>
              <a:stCxn id="4" idx="1"/>
            </p:cNvCxnSpPr>
            <p:nvPr/>
          </p:nvCxnSpPr>
          <p:spPr>
            <a:xfrm flipH="1">
              <a:off x="2171878" y="1325541"/>
              <a:ext cx="1306209" cy="152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4352393" y="1541566"/>
            <a:ext cx="2904886" cy="1959443"/>
            <a:chOff x="3331636" y="1541565"/>
            <a:chExt cx="2904886" cy="1959443"/>
          </a:xfrm>
        </p:grpSpPr>
        <p:sp>
          <p:nvSpPr>
            <p:cNvPr id="7" name="Rectangle 6"/>
            <p:cNvSpPr/>
            <p:nvPr/>
          </p:nvSpPr>
          <p:spPr>
            <a:xfrm>
              <a:off x="4752244" y="2117629"/>
              <a:ext cx="1484278" cy="720080"/>
            </a:xfrm>
            <a:prstGeom prst="rect">
              <a:avLst/>
            </a:prstGeom>
            <a:solidFill>
              <a:srgbClr val="116E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Resource List</a:t>
              </a:r>
              <a:endPara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3331636" y="1541565"/>
              <a:ext cx="16228" cy="1959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347864" y="2492896"/>
              <a:ext cx="140438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5318233" y="3620686"/>
            <a:ext cx="3204132" cy="1008113"/>
            <a:chOff x="2592004" y="3789040"/>
            <a:chExt cx="3204132" cy="798287"/>
          </a:xfrm>
        </p:grpSpPr>
        <p:cxnSp>
          <p:nvCxnSpPr>
            <p:cNvPr id="19" name="Straight Connector 18"/>
            <p:cNvCxnSpPr>
              <a:cxnSpLocks/>
            </p:cNvCxnSpPr>
            <p:nvPr/>
          </p:nvCxnSpPr>
          <p:spPr>
            <a:xfrm>
              <a:off x="2592004" y="3789040"/>
              <a:ext cx="0" cy="7982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2592004" y="4149080"/>
              <a:ext cx="14039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3995936" y="3897052"/>
              <a:ext cx="1800200" cy="504056"/>
            </a:xfrm>
            <a:prstGeom prst="rect">
              <a:avLst/>
            </a:prstGeom>
            <a:solidFill>
              <a:srgbClr val="116E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Module load(s)</a:t>
              </a:r>
              <a:endPara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7736770" y="4725144"/>
            <a:ext cx="2005861" cy="648072"/>
            <a:chOff x="3790275" y="3825044"/>
            <a:chExt cx="2005861" cy="648072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3790275" y="3825044"/>
              <a:ext cx="0" cy="6480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790275" y="4149080"/>
              <a:ext cx="20566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/>
            <p:nvPr/>
          </p:nvSpPr>
          <p:spPr>
            <a:xfrm>
              <a:off x="3995936" y="3897052"/>
              <a:ext cx="1800200" cy="504056"/>
            </a:xfrm>
            <a:prstGeom prst="rect">
              <a:avLst/>
            </a:prstGeom>
            <a:solidFill>
              <a:srgbClr val="116E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Move data</a:t>
              </a:r>
              <a:endPara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188825" y="5653364"/>
            <a:ext cx="3168352" cy="648072"/>
            <a:chOff x="3096060" y="3821890"/>
            <a:chExt cx="3168352" cy="648072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3096060" y="3821890"/>
              <a:ext cx="0" cy="6480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3096060" y="4149080"/>
              <a:ext cx="89987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/>
            <p:cNvSpPr/>
            <p:nvPr/>
          </p:nvSpPr>
          <p:spPr>
            <a:xfrm>
              <a:off x="3995936" y="3897052"/>
              <a:ext cx="2268476" cy="504056"/>
            </a:xfrm>
            <a:prstGeom prst="rect">
              <a:avLst/>
            </a:prstGeom>
            <a:solidFill>
              <a:srgbClr val="116E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4F5FC"/>
                  </a:solidFill>
                  <a:effectLst/>
                  <a:uLnTx/>
                  <a:uFillTx/>
                  <a:latin typeface="FlandersArtSans-Regular"/>
                  <a:ea typeface="+mn-ea"/>
                  <a:cs typeface="+mn-cs"/>
                </a:rPr>
                <a:t>Execute commands</a:t>
              </a:r>
              <a:endPara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1068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421114" y="1046022"/>
            <a:ext cx="9294396" cy="4807231"/>
          </a:xfrm>
          <a:prstGeom prst="rect">
            <a:avLst/>
          </a:prstGeom>
          <a:solidFill>
            <a:srgbClr val="7F7F7F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vert="vert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720306" y="4724479"/>
            <a:ext cx="1444472" cy="97649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System 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720306" y="3537579"/>
            <a:ext cx="1444472" cy="976492"/>
          </a:xfrm>
          <a:prstGeom prst="round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Cluster management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720306" y="2350677"/>
            <a:ext cx="1444472" cy="97649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Development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720306" y="1163776"/>
            <a:ext cx="1444472" cy="976492"/>
          </a:xfrm>
          <a:prstGeom prst="round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Applications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344671" y="1163776"/>
            <a:ext cx="6875653" cy="4537196"/>
          </a:xfrm>
          <a:prstGeom prst="rect">
            <a:avLst/>
          </a:prstGeom>
          <a:solidFill>
            <a:srgbClr val="FFFFFF">
              <a:lumMod val="8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3164779" y="4054371"/>
            <a:ext cx="1119890" cy="13740"/>
          </a:xfrm>
          <a:prstGeom prst="line">
            <a:avLst/>
          </a:prstGeom>
          <a:noFill/>
          <a:ln w="1270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</p:cxnSp>
      <p:cxnSp>
        <p:nvCxnSpPr>
          <p:cNvPr id="15" name="Straight Connector 14"/>
          <p:cNvCxnSpPr/>
          <p:nvPr/>
        </p:nvCxnSpPr>
        <p:spPr>
          <a:xfrm>
            <a:off x="3147339" y="2838923"/>
            <a:ext cx="1119890" cy="13740"/>
          </a:xfrm>
          <a:prstGeom prst="line">
            <a:avLst/>
          </a:prstGeom>
          <a:noFill/>
          <a:ln w="1270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</p:cxnSp>
      <p:cxnSp>
        <p:nvCxnSpPr>
          <p:cNvPr id="16" name="Straight Connector 15"/>
          <p:cNvCxnSpPr/>
          <p:nvPr/>
        </p:nvCxnSpPr>
        <p:spPr>
          <a:xfrm>
            <a:off x="3164779" y="1722269"/>
            <a:ext cx="1119890" cy="13740"/>
          </a:xfrm>
          <a:prstGeom prst="line">
            <a:avLst/>
          </a:prstGeom>
          <a:noFill/>
          <a:ln w="1270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</p:cxnSp>
      <p:cxnSp>
        <p:nvCxnSpPr>
          <p:cNvPr id="17" name="Straight Connector 16"/>
          <p:cNvCxnSpPr/>
          <p:nvPr/>
        </p:nvCxnSpPr>
        <p:spPr>
          <a:xfrm>
            <a:off x="3147338" y="5257350"/>
            <a:ext cx="1119890" cy="13740"/>
          </a:xfrm>
          <a:prstGeom prst="line">
            <a:avLst/>
          </a:prstGeom>
          <a:noFill/>
          <a:ln w="127000" cap="flat" cmpd="sng" algn="ctr">
            <a:solidFill>
              <a:srgbClr val="FFFFFF">
                <a:lumMod val="85000"/>
              </a:srgbClr>
            </a:solidFill>
            <a:prstDash val="solid"/>
          </a:ln>
          <a:effectLst/>
        </p:spPr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80" y="3728733"/>
            <a:ext cx="735318" cy="59418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 bwMode="auto">
          <a:xfrm>
            <a:off x="4218387" y="3600021"/>
            <a:ext cx="1200050" cy="91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queues</a:t>
            </a:r>
          </a:p>
          <a:p>
            <a:r>
              <a:rPr lang="en-US" sz="1400" dirty="0"/>
              <a:t>Commands</a:t>
            </a:r>
          </a:p>
          <a:p>
            <a:r>
              <a:rPr lang="en-US" sz="1400" dirty="0"/>
              <a:t>support scripts</a:t>
            </a:r>
          </a:p>
          <a:p>
            <a:r>
              <a:rPr lang="en-US" sz="1400" dirty="0"/>
              <a:t>node features</a:t>
            </a:r>
            <a:endParaRPr lang="en-GB" sz="14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971" y="3865648"/>
            <a:ext cx="457341" cy="3774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 bwMode="auto">
          <a:xfrm>
            <a:off x="3513468" y="4959544"/>
            <a:ext cx="2799261" cy="707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Module system</a:t>
            </a:r>
          </a:p>
          <a:p>
            <a:r>
              <a:rPr lang="en-US" sz="1400" dirty="0"/>
              <a:t>Environment variables: $VSC_XXXX</a:t>
            </a:r>
            <a:r>
              <a:rPr lang="en-GB" sz="1400" dirty="0"/>
              <a:t>l</a:t>
            </a:r>
          </a:p>
          <a:p>
            <a:r>
              <a:rPr lang="en-GB" sz="1400" dirty="0"/>
              <a:t>login.hpc.site.be</a:t>
            </a:r>
            <a:endParaRPr lang="en-US" sz="14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4179" y="2466952"/>
            <a:ext cx="590152" cy="757683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 bwMode="auto">
          <a:xfrm>
            <a:off x="3487655" y="2685597"/>
            <a:ext cx="917014" cy="2948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Toolchains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6137" y="2461290"/>
            <a:ext cx="1041628" cy="74346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6426" y="1479784"/>
            <a:ext cx="1082825" cy="3915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7975" y="1365389"/>
            <a:ext cx="731517" cy="62997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10872" y="1365389"/>
            <a:ext cx="686279" cy="646420"/>
          </a:xfrm>
          <a:prstGeom prst="rect">
            <a:avLst/>
          </a:prstGeom>
        </p:spPr>
      </p:pic>
      <p:sp>
        <p:nvSpPr>
          <p:cNvPr id="28" name="object 51"/>
          <p:cNvSpPr txBox="1">
            <a:spLocks/>
          </p:cNvSpPr>
          <p:nvPr/>
        </p:nvSpPr>
        <p:spPr>
          <a:xfrm>
            <a:off x="166855" y="192069"/>
            <a:ext cx="7736764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Software stack available</a:t>
            </a:r>
            <a:endParaRPr lang="en-GB" sz="4000" dirty="0">
              <a:cs typeface="Trebuchet MS"/>
            </a:endParaRPr>
          </a:p>
        </p:txBody>
      </p:sp>
      <p:pic>
        <p:nvPicPr>
          <p:cNvPr id="1026" name="Picture 2" descr="https://www.cp2k.org/lib/tpl/cp2kwiki/images/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44" y="1385761"/>
            <a:ext cx="942975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cpmd.org/logo.jpg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667" b="100000" l="4364" r="98545">
                        <a14:foregroundMark x1="41091" y1="42667" x2="41091" y2="42667"/>
                        <a14:foregroundMark x1="53455" y1="42000" x2="53455" y2="42000"/>
                        <a14:foregroundMark x1="71091" y1="40667" x2="71091" y2="4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010" r="17177"/>
          <a:stretch/>
        </p:blipFill>
        <p:spPr bwMode="auto">
          <a:xfrm>
            <a:off x="7503423" y="1437799"/>
            <a:ext cx="1155246" cy="5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838561" y="1236523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…</a:t>
            </a:r>
            <a:endParaRPr lang="en-GB" sz="4800" dirty="0"/>
          </a:p>
        </p:txBody>
      </p:sp>
      <p:pic>
        <p:nvPicPr>
          <p:cNvPr id="1030" name="Picture 6" descr="http://www.fftw.org/fftw-logo-med.gif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0565" y="2630783"/>
            <a:ext cx="1283853" cy="4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DF logo.sv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205" y="2685597"/>
            <a:ext cx="802051" cy="449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9031168" y="2303749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…</a:t>
            </a:r>
            <a:endParaRPr lang="en-GB" sz="4800" dirty="0"/>
          </a:p>
        </p:txBody>
      </p:sp>
      <p:pic>
        <p:nvPicPr>
          <p:cNvPr id="1034" name="Picture 10" descr="https://www.centos.org/images/logo_small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230" y="4974600"/>
            <a:ext cx="19050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1AA17E1-ACAD-4D70-B6B8-8C098648A82E}"/>
              </a:ext>
            </a:extLst>
          </p:cNvPr>
          <p:cNvSpPr txBox="1"/>
          <p:nvPr/>
        </p:nvSpPr>
        <p:spPr bwMode="auto">
          <a:xfrm>
            <a:off x="4608501" y="3256050"/>
            <a:ext cx="1616148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lang="en-US" sz="1100" dirty="0" err="1"/>
              <a:t>OpenMPI</a:t>
            </a:r>
            <a:r>
              <a:rPr lang="en-US" sz="1100" dirty="0"/>
              <a:t>	Intel MPI</a:t>
            </a:r>
          </a:p>
          <a:p>
            <a:r>
              <a:rPr lang="en-US" sz="1100" dirty="0" err="1"/>
              <a:t>OpenBlas</a:t>
            </a:r>
            <a:r>
              <a:rPr lang="en-US" sz="1100" dirty="0"/>
              <a:t>	MKL</a:t>
            </a:r>
          </a:p>
        </p:txBody>
      </p:sp>
    </p:spTree>
    <p:extLst>
      <p:ext uri="{BB962C8B-B14F-4D97-AF65-F5344CB8AC3E}">
        <p14:creationId xmlns:p14="http://schemas.microsoft.com/office/powerpoint/2010/main" val="12675229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166853" y="1253331"/>
            <a:ext cx="10515600" cy="4351338"/>
          </a:xfrm>
        </p:spPr>
        <p:txBody>
          <a:bodyPr>
            <a:normAutofit/>
          </a:bodyPr>
          <a:lstStyle/>
          <a:p>
            <a:pPr lvl="1"/>
            <a:r>
              <a:rPr lang="nl-BE" altLang="en-US" sz="3200" dirty="0"/>
              <a:t>Linux OS</a:t>
            </a:r>
          </a:p>
          <a:p>
            <a:pPr lvl="1"/>
            <a:endParaRPr lang="nl-BE" altLang="en-US" sz="3200" dirty="0"/>
          </a:p>
          <a:p>
            <a:pPr lvl="1"/>
            <a:r>
              <a:rPr lang="nl-BE" altLang="en-US" sz="3200" dirty="0"/>
              <a:t>Check </a:t>
            </a:r>
            <a:r>
              <a:rPr lang="nl-BE" altLang="en-US" sz="3200" dirty="0" err="1"/>
              <a:t>the</a:t>
            </a:r>
            <a:r>
              <a:rPr lang="nl-BE" altLang="en-US" sz="3200" dirty="0"/>
              <a:t> </a:t>
            </a:r>
            <a:r>
              <a:rPr lang="nl-BE" altLang="en-US" sz="3200" dirty="0" err="1"/>
              <a:t>license</a:t>
            </a:r>
            <a:endParaRPr lang="nl-BE" altLang="en-US" sz="3200" dirty="0"/>
          </a:p>
          <a:p>
            <a:pPr lvl="1"/>
            <a:endParaRPr lang="nl-BE" altLang="en-US" sz="3200" dirty="0"/>
          </a:p>
          <a:p>
            <a:pPr lvl="1"/>
            <a:r>
              <a:rPr lang="nl-BE" altLang="en-US" sz="3200" dirty="0" err="1"/>
              <a:t>Conda</a:t>
            </a:r>
            <a:r>
              <a:rPr lang="nl-BE" altLang="en-US" sz="3200" dirty="0"/>
              <a:t> </a:t>
            </a:r>
            <a:r>
              <a:rPr lang="nl-BE" altLang="en-US" sz="3200" dirty="0" err="1"/>
              <a:t>installations</a:t>
            </a:r>
            <a:endParaRPr lang="pl-PL" alt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5A1C33-475D-474A-A037-DDAF3DC7AF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4F5FC"/>
                </a:solidFill>
                <a:effectLst/>
                <a:uLnTx/>
                <a:uFillTx/>
                <a:latin typeface="FlandersArtSans-Regular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4F5FC"/>
              </a:solidFill>
              <a:effectLst/>
              <a:uLnTx/>
              <a:uFillTx/>
              <a:latin typeface="FlandersArtSans-Regular"/>
              <a:ea typeface="+mn-ea"/>
              <a:cs typeface="+mn-cs"/>
            </a:endParaRPr>
          </a:p>
        </p:txBody>
      </p:sp>
      <p:sp>
        <p:nvSpPr>
          <p:cNvPr id="6" name="object 51"/>
          <p:cNvSpPr txBox="1">
            <a:spLocks/>
          </p:cNvSpPr>
          <p:nvPr/>
        </p:nvSpPr>
        <p:spPr>
          <a:xfrm>
            <a:off x="166853" y="192069"/>
            <a:ext cx="9065637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1" i="0" u="none" strike="noStrike" kern="1200" cap="none" spc="35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FlandersArtSans-Bold"/>
                <a:ea typeface="+mj-ea"/>
                <a:cs typeface="Trebuchet MS"/>
              </a:rPr>
              <a:t>Install your own</a:t>
            </a:r>
            <a:endParaRPr kumimoji="0" lang="en-GB" sz="4000" b="1" i="0" u="none" strike="noStrike" kern="1200" cap="none" spc="0" normalizeH="0" baseline="0" noProof="0" dirty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Trebuchet MS"/>
              <a:ea typeface="+mj-ea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8420025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36</a:t>
            </a:fld>
            <a:endParaRPr lang="nl-BE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936" y="850124"/>
            <a:ext cx="8816127" cy="5267952"/>
          </a:xfrm>
          <a:prstGeom prst="rect">
            <a:avLst/>
          </a:prstGeom>
        </p:spPr>
      </p:pic>
      <p:sp>
        <p:nvSpPr>
          <p:cNvPr id="4" name="object 51"/>
          <p:cNvSpPr txBox="1">
            <a:spLocks/>
          </p:cNvSpPr>
          <p:nvPr/>
        </p:nvSpPr>
        <p:spPr>
          <a:xfrm>
            <a:off x="166855" y="192069"/>
            <a:ext cx="7736764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User documentation</a:t>
            </a:r>
            <a:endParaRPr lang="en-GB" sz="4000" dirty="0"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1371667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8031-C8E5-48F8-A3B6-81643B27A3AF}" type="slidenum">
              <a:rPr lang="nl-BE" smtClean="0"/>
              <a:pPr/>
              <a:t>37</a:t>
            </a:fld>
            <a:endParaRPr lang="nl-BE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936" y="850124"/>
            <a:ext cx="8816127" cy="5267952"/>
          </a:xfrm>
          <a:prstGeom prst="rect">
            <a:avLst/>
          </a:prstGeom>
        </p:spPr>
      </p:pic>
      <p:sp>
        <p:nvSpPr>
          <p:cNvPr id="4" name="object 51"/>
          <p:cNvSpPr txBox="1">
            <a:spLocks/>
          </p:cNvSpPr>
          <p:nvPr/>
        </p:nvSpPr>
        <p:spPr>
          <a:xfrm>
            <a:off x="166855" y="192069"/>
            <a:ext cx="7736764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User documentation</a:t>
            </a:r>
            <a:endParaRPr lang="en-GB" sz="4000" dirty="0">
              <a:cs typeface="Trebuchet MS"/>
            </a:endParaRPr>
          </a:p>
        </p:txBody>
      </p:sp>
      <p:sp>
        <p:nvSpPr>
          <p:cNvPr id="5" name="Explosion 2 4"/>
          <p:cNvSpPr/>
          <p:nvPr/>
        </p:nvSpPr>
        <p:spPr>
          <a:xfrm>
            <a:off x="6784258" y="1592826"/>
            <a:ext cx="4630994" cy="4159045"/>
          </a:xfrm>
          <a:prstGeom prst="irregularSeal2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Answers most of the user questions</a:t>
            </a:r>
            <a:endParaRPr lang="nl-BE" sz="2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2428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2" b="7982"/>
          <a:stretch>
            <a:fillRect/>
          </a:stretch>
        </p:blipFill>
        <p:spPr/>
      </p:pic>
      <p:sp>
        <p:nvSpPr>
          <p:cNvPr id="2" name="Rounded Rectangle 1"/>
          <p:cNvSpPr/>
          <p:nvPr/>
        </p:nvSpPr>
        <p:spPr>
          <a:xfrm>
            <a:off x="0" y="3071446"/>
            <a:ext cx="6359066" cy="2743200"/>
          </a:xfrm>
          <a:prstGeom prst="roundRect">
            <a:avLst>
              <a:gd name="adj" fmla="val 776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59878" y="4150659"/>
            <a:ext cx="20970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ea typeface="Roboto" panose="02000000000000000000" pitchFamily="2" charset="0"/>
              </a:rPr>
              <a:t>Get started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69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81280" marR="0" lvl="0" indent="0" algn="r" defTabSz="914400" rtl="0" eaLnBrk="1" fontAlgn="auto" latinLnBrk="0" hangingPunct="1">
              <a:lnSpc>
                <a:spcPct val="100000"/>
              </a:lnSpc>
              <a:spcBef>
                <a:spcPts val="4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lang="nl-BE" sz="1200" b="0" i="0" u="none" strike="noStrike" kern="1200" cap="none" spc="-45" normalizeH="0" baseline="0" noProof="0" smtClean="0">
                <a:ln>
                  <a:noFill/>
                </a:ln>
                <a:solidFill>
                  <a:srgbClr val="F4F5FB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pPr marL="8128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4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nl-BE" sz="1200" b="0" i="0" u="none" strike="noStrike" kern="1200" cap="none" spc="-45" normalizeH="0" baseline="0" noProof="0" dirty="0">
              <a:ln>
                <a:noFill/>
              </a:ln>
              <a:solidFill>
                <a:srgbClr val="F4F5FB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99282"/>
            <a:ext cx="11444748" cy="5139285"/>
          </a:xfrm>
        </p:spPr>
        <p:txBody>
          <a:bodyPr>
            <a:noAutofit/>
          </a:bodyPr>
          <a:lstStyle/>
          <a:p>
            <a:r>
              <a:rPr lang="nl-NL" altLang="en-US" sz="3200" dirty="0"/>
              <a:t>Helpdesk:</a:t>
            </a:r>
          </a:p>
          <a:p>
            <a:pPr lvl="1"/>
            <a:r>
              <a:rPr lang="nl-NL" altLang="en-US" sz="3200" dirty="0">
                <a:hlinkClick r:id="rId2"/>
              </a:rPr>
              <a:t>hpcinfo@kuleuven.be</a:t>
            </a:r>
            <a:endParaRPr lang="en-US" altLang="en-US" sz="3200" dirty="0"/>
          </a:p>
          <a:p>
            <a:pPr eaLnBrk="1" hangingPunct="1"/>
            <a:r>
              <a:rPr lang="nl-NL" altLang="en-US" sz="3200" dirty="0"/>
              <a:t>VSC web site: </a:t>
            </a:r>
            <a:r>
              <a:rPr lang="nl-BE" altLang="en-US" sz="3200" dirty="0">
                <a:hlinkClick r:id="rId3"/>
              </a:rPr>
              <a:t>http://www.vscentrum.be/</a:t>
            </a:r>
            <a:endParaRPr lang="nl-BE" altLang="en-US" sz="3200" dirty="0"/>
          </a:p>
          <a:p>
            <a:pPr lvl="1"/>
            <a:r>
              <a:rPr lang="en-US" altLang="en-US" sz="3200" dirty="0"/>
              <a:t>VSC documentation</a:t>
            </a:r>
          </a:p>
          <a:p>
            <a:pPr lvl="1"/>
            <a:r>
              <a:rPr lang="en-US" altLang="en-US" sz="3200" dirty="0"/>
              <a:t>VSC agenda: training sessions, events</a:t>
            </a:r>
          </a:p>
        </p:txBody>
      </p:sp>
      <p:sp>
        <p:nvSpPr>
          <p:cNvPr id="6" name="object 51"/>
          <p:cNvSpPr txBox="1">
            <a:spLocks/>
          </p:cNvSpPr>
          <p:nvPr/>
        </p:nvSpPr>
        <p:spPr>
          <a:xfrm>
            <a:off x="166855" y="192069"/>
            <a:ext cx="5631779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altLang="en-US" sz="4000" dirty="0"/>
              <a:t>Questions</a:t>
            </a:r>
            <a:endParaRPr lang="en-GB" sz="4000" dirty="0">
              <a:latin typeface="Trebuchet MS"/>
              <a:cs typeface="Trebuchet MS"/>
            </a:endParaRPr>
          </a:p>
        </p:txBody>
      </p:sp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xmlns="" id="{1A7C6BFE-0B70-4070-A55A-E32220185E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897" y="393637"/>
            <a:ext cx="2857500" cy="2857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5DED5A0-7656-47F1-A67C-696A42A4671A}"/>
              </a:ext>
            </a:extLst>
          </p:cNvPr>
          <p:cNvSpPr txBox="1"/>
          <p:nvPr/>
        </p:nvSpPr>
        <p:spPr>
          <a:xfrm>
            <a:off x="7772400" y="3345948"/>
            <a:ext cx="456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https://hpcleuven.github.io/HPC-intro/</a:t>
            </a:r>
          </a:p>
        </p:txBody>
      </p:sp>
    </p:spTree>
    <p:extLst>
      <p:ext uri="{BB962C8B-B14F-4D97-AF65-F5344CB8AC3E}">
        <p14:creationId xmlns:p14="http://schemas.microsoft.com/office/powerpoint/2010/main" val="2119768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roup 145"/>
          <p:cNvGrpSpPr/>
          <p:nvPr/>
        </p:nvGrpSpPr>
        <p:grpSpPr>
          <a:xfrm>
            <a:off x="8119727" y="1052736"/>
            <a:ext cx="1720688" cy="1605394"/>
            <a:chOff x="467544" y="1052736"/>
            <a:chExt cx="1720688" cy="1605394"/>
          </a:xfrm>
        </p:grpSpPr>
        <p:sp>
          <p:nvSpPr>
            <p:cNvPr id="147" name="Rounded Rectangle 18"/>
            <p:cNvSpPr/>
            <p:nvPr/>
          </p:nvSpPr>
          <p:spPr>
            <a:xfrm>
              <a:off x="467544" y="10527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48" name="Rounded Rectangle 18"/>
            <p:cNvSpPr/>
            <p:nvPr/>
          </p:nvSpPr>
          <p:spPr>
            <a:xfrm>
              <a:off x="619944" y="12051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49" name="Rounded Rectangle 18"/>
            <p:cNvSpPr/>
            <p:nvPr/>
          </p:nvSpPr>
          <p:spPr>
            <a:xfrm>
              <a:off x="772344" y="13575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50" name="Rounded Rectangle 18"/>
            <p:cNvSpPr/>
            <p:nvPr/>
          </p:nvSpPr>
          <p:spPr>
            <a:xfrm>
              <a:off x="924744" y="15099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51" name="Rounded Rectangle 18"/>
            <p:cNvSpPr/>
            <p:nvPr/>
          </p:nvSpPr>
          <p:spPr>
            <a:xfrm>
              <a:off x="1077144" y="16623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94" name="Rounded Rectangle 18"/>
            <p:cNvSpPr/>
            <p:nvPr/>
          </p:nvSpPr>
          <p:spPr>
            <a:xfrm>
              <a:off x="1229544" y="18147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97" name="Rounded Rectangle 18"/>
            <p:cNvSpPr/>
            <p:nvPr/>
          </p:nvSpPr>
          <p:spPr>
            <a:xfrm>
              <a:off x="1381944" y="19671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99" name="Rounded Rectangle 18"/>
            <p:cNvSpPr/>
            <p:nvPr/>
          </p:nvSpPr>
          <p:spPr>
            <a:xfrm>
              <a:off x="1534344" y="21195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7111615" y="1052736"/>
            <a:ext cx="1720688" cy="1605394"/>
            <a:chOff x="467544" y="1052736"/>
            <a:chExt cx="1720688" cy="1605394"/>
          </a:xfrm>
        </p:grpSpPr>
        <p:sp>
          <p:nvSpPr>
            <p:cNvPr id="121" name="Rounded Rectangle 18"/>
            <p:cNvSpPr/>
            <p:nvPr/>
          </p:nvSpPr>
          <p:spPr>
            <a:xfrm>
              <a:off x="467544" y="10527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22" name="Rounded Rectangle 18"/>
            <p:cNvSpPr/>
            <p:nvPr/>
          </p:nvSpPr>
          <p:spPr>
            <a:xfrm>
              <a:off x="619944" y="12051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6" name="Rounded Rectangle 18"/>
            <p:cNvSpPr/>
            <p:nvPr/>
          </p:nvSpPr>
          <p:spPr>
            <a:xfrm>
              <a:off x="772344" y="13575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9" name="Rounded Rectangle 18"/>
            <p:cNvSpPr/>
            <p:nvPr/>
          </p:nvSpPr>
          <p:spPr>
            <a:xfrm>
              <a:off x="924744" y="15099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40" name="Rounded Rectangle 18"/>
            <p:cNvSpPr/>
            <p:nvPr/>
          </p:nvSpPr>
          <p:spPr>
            <a:xfrm>
              <a:off x="1077144" y="16623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41" name="Rounded Rectangle 18"/>
            <p:cNvSpPr/>
            <p:nvPr/>
          </p:nvSpPr>
          <p:spPr>
            <a:xfrm>
              <a:off x="1229544" y="18147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44" name="Rounded Rectangle 18"/>
            <p:cNvSpPr/>
            <p:nvPr/>
          </p:nvSpPr>
          <p:spPr>
            <a:xfrm>
              <a:off x="1381944" y="19671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45" name="Rounded Rectangle 18"/>
            <p:cNvSpPr/>
            <p:nvPr/>
          </p:nvSpPr>
          <p:spPr>
            <a:xfrm>
              <a:off x="1534344" y="21195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168007" y="1052736"/>
            <a:ext cx="1720688" cy="1605394"/>
            <a:chOff x="1403648" y="1052736"/>
            <a:chExt cx="1720688" cy="1605394"/>
          </a:xfrm>
        </p:grpSpPr>
        <p:sp>
          <p:nvSpPr>
            <p:cNvPr id="112" name="Rounded Rectangle 18"/>
            <p:cNvSpPr/>
            <p:nvPr/>
          </p:nvSpPr>
          <p:spPr>
            <a:xfrm>
              <a:off x="1403648" y="10527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3" name="Rounded Rectangle 18"/>
            <p:cNvSpPr/>
            <p:nvPr/>
          </p:nvSpPr>
          <p:spPr>
            <a:xfrm>
              <a:off x="1556048" y="12051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4" name="Rounded Rectangle 18"/>
            <p:cNvSpPr/>
            <p:nvPr/>
          </p:nvSpPr>
          <p:spPr>
            <a:xfrm>
              <a:off x="1708448" y="13575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5" name="Rounded Rectangle 18"/>
            <p:cNvSpPr/>
            <p:nvPr/>
          </p:nvSpPr>
          <p:spPr>
            <a:xfrm>
              <a:off x="1860848" y="15099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6" name="Rounded Rectangle 18"/>
            <p:cNvSpPr/>
            <p:nvPr/>
          </p:nvSpPr>
          <p:spPr>
            <a:xfrm>
              <a:off x="2013248" y="16623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7" name="Rounded Rectangle 18"/>
            <p:cNvSpPr/>
            <p:nvPr/>
          </p:nvSpPr>
          <p:spPr>
            <a:xfrm>
              <a:off x="2165648" y="18147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8" name="Rounded Rectangle 18"/>
            <p:cNvSpPr/>
            <p:nvPr/>
          </p:nvSpPr>
          <p:spPr>
            <a:xfrm>
              <a:off x="2318048" y="19671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9" name="Rounded Rectangle 18"/>
            <p:cNvSpPr/>
            <p:nvPr/>
          </p:nvSpPr>
          <p:spPr>
            <a:xfrm>
              <a:off x="2470448" y="21195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  <p:cxnSp>
        <p:nvCxnSpPr>
          <p:cNvPr id="126" name="Straight Connector 6"/>
          <p:cNvCxnSpPr/>
          <p:nvPr/>
        </p:nvCxnSpPr>
        <p:spPr>
          <a:xfrm>
            <a:off x="4871864" y="3818403"/>
            <a:ext cx="5526136" cy="0"/>
          </a:xfrm>
          <a:prstGeom prst="line">
            <a:avLst/>
          </a:prstGeom>
          <a:ln w="228600" cap="rnd">
            <a:solidFill>
              <a:schemeClr val="accent1">
                <a:shade val="95000"/>
                <a:satMod val="105000"/>
              </a:schemeClr>
            </a:solidFill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Up-Down Arrow 115"/>
          <p:cNvSpPr/>
          <p:nvPr/>
        </p:nvSpPr>
        <p:spPr>
          <a:xfrm>
            <a:off x="6837699" y="3050963"/>
            <a:ext cx="198022" cy="606470"/>
          </a:xfrm>
          <a:prstGeom prst="up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32" name="Rounded Rectangle 48"/>
          <p:cNvSpPr/>
          <p:nvPr/>
        </p:nvSpPr>
        <p:spPr>
          <a:xfrm>
            <a:off x="5008510" y="2810291"/>
            <a:ext cx="5263954" cy="240672"/>
          </a:xfrm>
          <a:prstGeom prst="roundRect">
            <a:avLst/>
          </a:prstGeom>
          <a:solidFill>
            <a:srgbClr val="116E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+mn-ea"/>
                <a:cs typeface="+mn-cs"/>
              </a:rPr>
              <a:t>Infiniband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+mn-ea"/>
                <a:cs typeface="+mn-cs"/>
              </a:rPr>
              <a:t> interconnect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988530" y="3994627"/>
            <a:ext cx="1051687" cy="2254184"/>
            <a:chOff x="5781249" y="4359400"/>
            <a:chExt cx="1051687" cy="2254184"/>
          </a:xfrm>
        </p:grpSpPr>
        <p:sp>
          <p:nvSpPr>
            <p:cNvPr id="172" name="Flowchart: Magnetic Disk 25"/>
            <p:cNvSpPr/>
            <p:nvPr/>
          </p:nvSpPr>
          <p:spPr>
            <a:xfrm>
              <a:off x="5781249" y="5089917"/>
              <a:ext cx="1051687" cy="1154335"/>
            </a:xfrm>
            <a:prstGeom prst="flowChartMagneticDisk">
              <a:avLst/>
            </a:prstGeom>
            <a:solidFill>
              <a:srgbClr val="F4DBAA"/>
            </a:solidFill>
            <a:ln>
              <a:solidFill>
                <a:srgbClr val="E8B6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75" name="Up-Down Arrow 29"/>
            <p:cNvSpPr/>
            <p:nvPr/>
          </p:nvSpPr>
          <p:spPr>
            <a:xfrm>
              <a:off x="6226909" y="4359400"/>
              <a:ext cx="198022" cy="648072"/>
            </a:xfrm>
            <a:prstGeom prst="up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79" name="TextBox 33"/>
            <p:cNvSpPr txBox="1"/>
            <p:nvPr/>
          </p:nvSpPr>
          <p:spPr>
            <a:xfrm>
              <a:off x="5815779" y="6244252"/>
              <a:ext cx="10150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+mn-ea"/>
                  <a:cs typeface="+mn-cs"/>
                </a:rPr>
                <a:t>Storage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616281" y="3973361"/>
            <a:ext cx="1942753" cy="1452528"/>
            <a:chOff x="1547664" y="4338134"/>
            <a:chExt cx="1942753" cy="1452528"/>
          </a:xfrm>
        </p:grpSpPr>
        <p:sp>
          <p:nvSpPr>
            <p:cNvPr id="195" name="Rounded Rectangle 18"/>
            <p:cNvSpPr/>
            <p:nvPr/>
          </p:nvSpPr>
          <p:spPr>
            <a:xfrm>
              <a:off x="1752530" y="4869160"/>
              <a:ext cx="653888" cy="53859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96" name="Up-Down Arrow 20"/>
            <p:cNvSpPr/>
            <p:nvPr/>
          </p:nvSpPr>
          <p:spPr>
            <a:xfrm>
              <a:off x="1965479" y="4338134"/>
              <a:ext cx="199977" cy="491615"/>
            </a:xfrm>
            <a:prstGeom prst="up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98" name="TextBox 23"/>
            <p:cNvSpPr txBox="1"/>
            <p:nvPr/>
          </p:nvSpPr>
          <p:spPr>
            <a:xfrm>
              <a:off x="1547664" y="5421330"/>
              <a:ext cx="19427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+mn-ea"/>
                  <a:cs typeface="+mn-cs"/>
                </a:rPr>
                <a:t>Service nodes</a:t>
              </a:r>
            </a:p>
          </p:txBody>
        </p:sp>
        <p:sp>
          <p:nvSpPr>
            <p:cNvPr id="99" name="Up-Down Arrow 20"/>
            <p:cNvSpPr/>
            <p:nvPr/>
          </p:nvSpPr>
          <p:spPr>
            <a:xfrm>
              <a:off x="2787847" y="4338134"/>
              <a:ext cx="199977" cy="491615"/>
            </a:xfrm>
            <a:prstGeom prst="up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00" name="Rounded Rectangle 18"/>
            <p:cNvSpPr/>
            <p:nvPr/>
          </p:nvSpPr>
          <p:spPr>
            <a:xfrm>
              <a:off x="2555776" y="4869160"/>
              <a:ext cx="653888" cy="53859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231903" y="1052736"/>
            <a:ext cx="1720688" cy="1605394"/>
            <a:chOff x="467544" y="1052736"/>
            <a:chExt cx="1720688" cy="1605394"/>
          </a:xfrm>
        </p:grpSpPr>
        <p:sp>
          <p:nvSpPr>
            <p:cNvPr id="101" name="Rounded Rectangle 18"/>
            <p:cNvSpPr/>
            <p:nvPr/>
          </p:nvSpPr>
          <p:spPr>
            <a:xfrm>
              <a:off x="467544" y="10527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04" name="Rounded Rectangle 18"/>
            <p:cNvSpPr/>
            <p:nvPr/>
          </p:nvSpPr>
          <p:spPr>
            <a:xfrm>
              <a:off x="619944" y="12051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05" name="Rounded Rectangle 18"/>
            <p:cNvSpPr/>
            <p:nvPr/>
          </p:nvSpPr>
          <p:spPr>
            <a:xfrm>
              <a:off x="772344" y="13575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06" name="Rounded Rectangle 18"/>
            <p:cNvSpPr/>
            <p:nvPr/>
          </p:nvSpPr>
          <p:spPr>
            <a:xfrm>
              <a:off x="924744" y="15099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07" name="Rounded Rectangle 18"/>
            <p:cNvSpPr/>
            <p:nvPr/>
          </p:nvSpPr>
          <p:spPr>
            <a:xfrm>
              <a:off x="1077144" y="16623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08" name="Rounded Rectangle 18"/>
            <p:cNvSpPr/>
            <p:nvPr/>
          </p:nvSpPr>
          <p:spPr>
            <a:xfrm>
              <a:off x="1229544" y="18147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09" name="Rounded Rectangle 18"/>
            <p:cNvSpPr/>
            <p:nvPr/>
          </p:nvSpPr>
          <p:spPr>
            <a:xfrm>
              <a:off x="1381944" y="19671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0" name="Rounded Rectangle 18"/>
            <p:cNvSpPr/>
            <p:nvPr/>
          </p:nvSpPr>
          <p:spPr>
            <a:xfrm>
              <a:off x="1534344" y="2119536"/>
              <a:ext cx="653888" cy="53859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  <p:grpSp>
        <p:nvGrpSpPr>
          <p:cNvPr id="205" name="Group 204"/>
          <p:cNvGrpSpPr/>
          <p:nvPr/>
        </p:nvGrpSpPr>
        <p:grpSpPr>
          <a:xfrm>
            <a:off x="4729312" y="3977632"/>
            <a:ext cx="1942753" cy="1452528"/>
            <a:chOff x="1547664" y="4338134"/>
            <a:chExt cx="1942753" cy="1452528"/>
          </a:xfrm>
        </p:grpSpPr>
        <p:sp>
          <p:nvSpPr>
            <p:cNvPr id="206" name="Rounded Rectangle 18"/>
            <p:cNvSpPr/>
            <p:nvPr/>
          </p:nvSpPr>
          <p:spPr>
            <a:xfrm>
              <a:off x="1752530" y="4869160"/>
              <a:ext cx="653888" cy="538594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207" name="Up-Down Arrow 20"/>
            <p:cNvSpPr/>
            <p:nvPr/>
          </p:nvSpPr>
          <p:spPr>
            <a:xfrm>
              <a:off x="1965479" y="4338134"/>
              <a:ext cx="199977" cy="491615"/>
            </a:xfrm>
            <a:prstGeom prst="up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230" name="TextBox 23"/>
            <p:cNvSpPr txBox="1"/>
            <p:nvPr/>
          </p:nvSpPr>
          <p:spPr>
            <a:xfrm>
              <a:off x="1547664" y="5421330"/>
              <a:ext cx="19427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+mn-ea"/>
                  <a:cs typeface="+mn-cs"/>
                </a:rPr>
                <a:t>Login nodes</a:t>
              </a:r>
            </a:p>
          </p:txBody>
        </p:sp>
        <p:sp>
          <p:nvSpPr>
            <p:cNvPr id="231" name="Up-Down Arrow 20"/>
            <p:cNvSpPr/>
            <p:nvPr/>
          </p:nvSpPr>
          <p:spPr>
            <a:xfrm>
              <a:off x="2787847" y="4338134"/>
              <a:ext cx="199977" cy="491615"/>
            </a:xfrm>
            <a:prstGeom prst="up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232" name="Rounded Rectangle 18"/>
            <p:cNvSpPr/>
            <p:nvPr/>
          </p:nvSpPr>
          <p:spPr>
            <a:xfrm>
              <a:off x="2555776" y="4869160"/>
              <a:ext cx="653888" cy="538594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  <p:sp>
        <p:nvSpPr>
          <p:cNvPr id="233" name="TextBox 23"/>
          <p:cNvSpPr txBox="1"/>
          <p:nvPr/>
        </p:nvSpPr>
        <p:spPr>
          <a:xfrm>
            <a:off x="6169472" y="642174"/>
            <a:ext cx="194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Compute nodes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359696" y="4109158"/>
            <a:ext cx="1440160" cy="615987"/>
          </a:xfrm>
          <a:prstGeom prst="straightConnector1">
            <a:avLst/>
          </a:prstGeom>
          <a:ln w="50800">
            <a:solidFill>
              <a:srgbClr val="00B050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/>
          <p:cNvCxnSpPr/>
          <p:nvPr/>
        </p:nvCxnSpPr>
        <p:spPr>
          <a:xfrm flipV="1">
            <a:off x="3215680" y="4877544"/>
            <a:ext cx="1584177" cy="711696"/>
          </a:xfrm>
          <a:prstGeom prst="straightConnector1">
            <a:avLst/>
          </a:prstGeom>
          <a:ln w="50800">
            <a:solidFill>
              <a:srgbClr val="00B050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c 18"/>
          <p:cNvSpPr/>
          <p:nvPr/>
        </p:nvSpPr>
        <p:spPr>
          <a:xfrm flipH="1">
            <a:off x="4355892" y="764704"/>
            <a:ext cx="2429836" cy="5843118"/>
          </a:xfrm>
          <a:prstGeom prst="arc">
            <a:avLst>
              <a:gd name="adj1" fmla="val 16199999"/>
              <a:gd name="adj2" fmla="val 0"/>
            </a:avLst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407A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4355892" y="3619490"/>
            <a:ext cx="0" cy="254581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" name="TextBox 23"/>
          <p:cNvSpPr txBox="1"/>
          <p:nvPr/>
        </p:nvSpPr>
        <p:spPr>
          <a:xfrm>
            <a:off x="3863753" y="3203684"/>
            <a:ext cx="194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Cluster</a:t>
            </a:r>
          </a:p>
        </p:txBody>
      </p:sp>
      <p:sp>
        <p:nvSpPr>
          <p:cNvPr id="236" name="TextBox 23"/>
          <p:cNvSpPr txBox="1"/>
          <p:nvPr/>
        </p:nvSpPr>
        <p:spPr>
          <a:xfrm>
            <a:off x="1475571" y="3924492"/>
            <a:ext cx="194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Researchers</a:t>
            </a:r>
          </a:p>
        </p:txBody>
      </p:sp>
      <p:sp>
        <p:nvSpPr>
          <p:cNvPr id="68" name="Rectangle 3"/>
          <p:cNvSpPr txBox="1">
            <a:spLocks noChangeArrowheads="1"/>
          </p:cNvSpPr>
          <p:nvPr/>
        </p:nvSpPr>
        <p:spPr>
          <a:xfrm>
            <a:off x="9683105" y="609389"/>
            <a:ext cx="1482442" cy="11835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spcBef>
                <a:spcPts val="580"/>
              </a:spcBef>
              <a:buSzPct val="110000"/>
              <a:buFont typeface="Arial" pitchFamily="34" charset="0"/>
              <a:buChar char="•"/>
              <a:defRPr sz="24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20000" indent="-360363" algn="l" defTabSz="914400" rtl="0" eaLnBrk="1" latinLnBrk="0" hangingPunct="1">
              <a:spcBef>
                <a:spcPts val="580"/>
              </a:spcBef>
              <a:buSzPct val="75000"/>
              <a:buFont typeface="Courier New" pitchFamily="49" charset="0"/>
              <a:buChar char="o"/>
              <a:defRPr sz="24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90000" indent="-2700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168400" indent="-180000" algn="l" defTabSz="914400" rtl="0" eaLnBrk="1" latinLnBrk="0" hangingPunct="1">
              <a:spcBef>
                <a:spcPts val="380"/>
              </a:spcBef>
              <a:buSzPct val="80000"/>
              <a:buFont typeface="Arial" pitchFamily="34" charset="0"/>
              <a:buChar char="•"/>
              <a:defRPr sz="16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38263" indent="-179388" algn="l" defTabSz="914400" rtl="0" eaLnBrk="1" latinLnBrk="0" hangingPunct="1">
              <a:spcBef>
                <a:spcPts val="380"/>
              </a:spcBef>
              <a:buFont typeface="Arial" pitchFamily="34" charset="0"/>
              <a:buChar char="-"/>
              <a:defRPr lang="nl-BE" sz="1600" kern="1200" dirty="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Tx/>
              <a:buSzPct val="110000"/>
              <a:buFont typeface="Arial" pitchFamily="34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Many independent computers, each with its own operating system, memory, hard disk,…</a:t>
            </a:r>
          </a:p>
        </p:txBody>
      </p:sp>
      <p:sp>
        <p:nvSpPr>
          <p:cNvPr id="69" name="Rectangle 3"/>
          <p:cNvSpPr txBox="1">
            <a:spLocks noChangeArrowheads="1"/>
          </p:cNvSpPr>
          <p:nvPr/>
        </p:nvSpPr>
        <p:spPr>
          <a:xfrm>
            <a:off x="1370860" y="1058628"/>
            <a:ext cx="2561661" cy="19895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spcBef>
                <a:spcPts val="580"/>
              </a:spcBef>
              <a:buSzPct val="110000"/>
              <a:buFont typeface="Arial" pitchFamily="34" charset="0"/>
              <a:buChar char="•"/>
              <a:defRPr sz="24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20000" indent="-360363" algn="l" defTabSz="914400" rtl="0" eaLnBrk="1" latinLnBrk="0" hangingPunct="1">
              <a:spcBef>
                <a:spcPts val="580"/>
              </a:spcBef>
              <a:buSzPct val="75000"/>
              <a:buFont typeface="Courier New" pitchFamily="49" charset="0"/>
              <a:buChar char="o"/>
              <a:defRPr sz="24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90000" indent="-2700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168400" indent="-180000" algn="l" defTabSz="914400" rtl="0" eaLnBrk="1" latinLnBrk="0" hangingPunct="1">
              <a:spcBef>
                <a:spcPts val="380"/>
              </a:spcBef>
              <a:buSzPct val="80000"/>
              <a:buFont typeface="Arial" pitchFamily="34" charset="0"/>
              <a:buChar char="•"/>
              <a:defRPr sz="16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38263" indent="-179388" algn="l" defTabSz="914400" rtl="0" eaLnBrk="1" latinLnBrk="0" hangingPunct="1">
              <a:spcBef>
                <a:spcPts val="380"/>
              </a:spcBef>
              <a:buFont typeface="Arial" pitchFamily="34" charset="0"/>
              <a:buChar char="-"/>
              <a:defRPr lang="nl-BE" sz="1600" kern="1200" dirty="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Tx/>
              <a:buSzPct val="110000"/>
              <a:buFont typeface="Arial" pitchFamily="34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Accessed via </a:t>
            </a:r>
            <a:r>
              <a:rPr kumimoji="0" lang="en-US" altLang="en-US" sz="1400" b="1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login nodes</a:t>
            </a:r>
          </a:p>
          <a:p>
            <a:pPr marL="360000" marR="0" lvl="0" indent="-36000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Tx/>
              <a:buSzPct val="110000"/>
              <a:buFont typeface="Arial" pitchFamily="34" charset="0"/>
              <a:buChar char="•"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For job submission, debugging, pre/post processing</a:t>
            </a:r>
          </a:p>
          <a:p>
            <a:pPr marL="360000" marR="0" lvl="0" indent="-36000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Tx/>
              <a:buSzPct val="110000"/>
              <a:buFont typeface="Arial" pitchFamily="34" charset="0"/>
              <a:buChar char="•"/>
              <a:tabLst/>
              <a:defRPr/>
            </a:pPr>
            <a:r>
              <a:rPr kumimoji="0" lang="en-US" altLang="en-US" sz="14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Shared resources</a:t>
            </a: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: everyone works on the same (set of) login nodes</a:t>
            </a:r>
          </a:p>
        </p:txBody>
      </p:sp>
      <p:sp>
        <p:nvSpPr>
          <p:cNvPr id="70" name="Rectangle 3"/>
          <p:cNvSpPr txBox="1">
            <a:spLocks noChangeArrowheads="1"/>
          </p:cNvSpPr>
          <p:nvPr/>
        </p:nvSpPr>
        <p:spPr>
          <a:xfrm>
            <a:off x="8880798" y="5040464"/>
            <a:ext cx="2167382" cy="98902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spcBef>
                <a:spcPts val="580"/>
              </a:spcBef>
              <a:buSzPct val="110000"/>
              <a:buFont typeface="Arial" pitchFamily="34" charset="0"/>
              <a:buChar char="•"/>
              <a:defRPr sz="24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20000" indent="-360363" algn="l" defTabSz="914400" rtl="0" eaLnBrk="1" latinLnBrk="0" hangingPunct="1">
              <a:spcBef>
                <a:spcPts val="580"/>
              </a:spcBef>
              <a:buSzPct val="75000"/>
              <a:buFont typeface="Courier New" pitchFamily="49" charset="0"/>
              <a:buChar char="o"/>
              <a:defRPr sz="24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90000" indent="-2700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168400" indent="-180000" algn="l" defTabSz="914400" rtl="0" eaLnBrk="1" latinLnBrk="0" hangingPunct="1">
              <a:spcBef>
                <a:spcPts val="380"/>
              </a:spcBef>
              <a:buSzPct val="80000"/>
              <a:buFont typeface="Arial" pitchFamily="34" charset="0"/>
              <a:buChar char="•"/>
              <a:defRPr sz="1600" kern="120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38263" indent="-179388" algn="l" defTabSz="914400" rtl="0" eaLnBrk="1" latinLnBrk="0" hangingPunct="1">
              <a:spcBef>
                <a:spcPts val="380"/>
              </a:spcBef>
              <a:buFont typeface="Arial" pitchFamily="34" charset="0"/>
              <a:buChar char="-"/>
              <a:defRPr lang="nl-BE" sz="1600" kern="1200" dirty="0">
                <a:solidFill>
                  <a:srgbClr val="00407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0000" marR="0" lvl="0" indent="-36000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Tx/>
              <a:buSzPct val="110000"/>
              <a:buFont typeface="Arial" pitchFamily="34" charset="0"/>
              <a:buChar char="•"/>
              <a:tabLst/>
              <a:defRPr/>
            </a:pPr>
            <a:endParaRPr kumimoji="0" lang="en-US" altLang="en-US" sz="1800" b="1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Tx/>
              <a:buSzPct val="110000"/>
              <a:buFont typeface="Arial" pitchFamily="34" charset="0"/>
              <a:buNone/>
              <a:tabLst/>
              <a:defRPr/>
            </a:pPr>
            <a:r>
              <a:rPr kumimoji="0" lang="pl-PL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Administration - q</a:t>
            </a:r>
            <a:r>
              <a:rPr kumimoji="0" lang="en-US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ueue</a:t>
            </a: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 system, job scheduler, user management,…</a:t>
            </a:r>
          </a:p>
        </p:txBody>
      </p:sp>
      <p:sp>
        <p:nvSpPr>
          <p:cNvPr id="71" name="object 51"/>
          <p:cNvSpPr txBox="1">
            <a:spLocks/>
          </p:cNvSpPr>
          <p:nvPr/>
        </p:nvSpPr>
        <p:spPr>
          <a:xfrm>
            <a:off x="166854" y="192069"/>
            <a:ext cx="7642615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Bird’s eye view of a cluster</a:t>
            </a:r>
            <a:endParaRPr lang="en-GB" sz="4000" dirty="0">
              <a:cs typeface="Trebuchet MS"/>
            </a:endParaRPr>
          </a:p>
        </p:txBody>
      </p:sp>
      <p:sp>
        <p:nvSpPr>
          <p:cNvPr id="72" name="TextBox 23">
            <a:extLst>
              <a:ext uri="{FF2B5EF4-FFF2-40B4-BE49-F238E27FC236}">
                <a16:creationId xmlns:a16="http://schemas.microsoft.com/office/drawing/2014/main" xmlns="" id="{B90FB3AD-E576-4FDF-99D5-32CA7C5618B2}"/>
              </a:ext>
            </a:extLst>
          </p:cNvPr>
          <p:cNvSpPr txBox="1"/>
          <p:nvPr/>
        </p:nvSpPr>
        <p:spPr>
          <a:xfrm>
            <a:off x="1475571" y="5404574"/>
            <a:ext cx="194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Researchers</a:t>
            </a:r>
          </a:p>
        </p:txBody>
      </p:sp>
    </p:spTree>
    <p:extLst>
      <p:ext uri="{BB962C8B-B14F-4D97-AF65-F5344CB8AC3E}">
        <p14:creationId xmlns:p14="http://schemas.microsoft.com/office/powerpoint/2010/main" val="1644428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b="1" dirty="0"/>
              <a:t>Serial: </a:t>
            </a:r>
          </a:p>
          <a:p>
            <a:pPr lvl="1"/>
            <a:r>
              <a:rPr lang="en-US" altLang="en-US" dirty="0"/>
              <a:t>one program, on one core</a:t>
            </a:r>
          </a:p>
          <a:p>
            <a:r>
              <a:rPr lang="en-US" altLang="en-US" b="1" dirty="0"/>
              <a:t>’Embarrassingly parallel’ problems: </a:t>
            </a:r>
          </a:p>
          <a:p>
            <a:pPr lvl="1"/>
            <a:r>
              <a:rPr lang="en-US" altLang="en-US" dirty="0"/>
              <a:t>lots of runs of one program, with different parameters</a:t>
            </a:r>
          </a:p>
          <a:p>
            <a:pPr lvl="1"/>
            <a:r>
              <a:rPr lang="en-US" altLang="en-US" dirty="0"/>
              <a:t>Hadoop, Spark</a:t>
            </a:r>
          </a:p>
          <a:p>
            <a:r>
              <a:rPr lang="en-US" altLang="en-US" b="1" dirty="0"/>
              <a:t>Problems that require ’real’ parallel algorithms</a:t>
            </a:r>
          </a:p>
          <a:p>
            <a:pPr lvl="1"/>
            <a:r>
              <a:rPr lang="en-US" altLang="en-US" dirty="0" err="1"/>
              <a:t>OpenMP</a:t>
            </a:r>
            <a:endParaRPr lang="en-US" altLang="en-US" dirty="0"/>
          </a:p>
          <a:p>
            <a:pPr lvl="1"/>
            <a:r>
              <a:rPr lang="en-US" altLang="en-US" dirty="0"/>
              <a:t>MPI : Message Passing Interface</a:t>
            </a:r>
          </a:p>
          <a:p>
            <a:pPr lvl="1"/>
            <a:r>
              <a:rPr lang="en-US" altLang="en-US" dirty="0"/>
              <a:t>GPU/Accelerator parallelism interface</a:t>
            </a:r>
          </a:p>
        </p:txBody>
      </p:sp>
      <p:sp>
        <p:nvSpPr>
          <p:cNvPr id="4" name="object 51"/>
          <p:cNvSpPr txBox="1">
            <a:spLocks/>
          </p:cNvSpPr>
          <p:nvPr/>
        </p:nvSpPr>
        <p:spPr>
          <a:xfrm>
            <a:off x="166854" y="192069"/>
            <a:ext cx="7642615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Parallel computing</a:t>
            </a:r>
            <a:endParaRPr lang="en-GB" sz="4000" dirty="0"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794864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An all-powerful and super smart computer that will </a:t>
            </a:r>
            <a:r>
              <a:rPr lang="en-US" altLang="en-US" b="1" i="1" dirty="0"/>
              <a:t>automatically:</a:t>
            </a:r>
            <a:endParaRPr lang="en-US" altLang="en-US" b="1" dirty="0"/>
          </a:p>
          <a:p>
            <a:pPr lvl="1"/>
            <a:r>
              <a:rPr lang="en-US" altLang="en-US" dirty="0"/>
              <a:t>Run your application much faster</a:t>
            </a:r>
          </a:p>
          <a:p>
            <a:pPr lvl="1"/>
            <a:r>
              <a:rPr lang="en-US" altLang="en-US" dirty="0"/>
              <a:t>Run your application in parallel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050342" y="3789040"/>
            <a:ext cx="7201010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407A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For that you will need to do some extra work</a:t>
            </a:r>
          </a:p>
        </p:txBody>
      </p:sp>
      <p:sp>
        <p:nvSpPr>
          <p:cNvPr id="5" name="object 51"/>
          <p:cNvSpPr txBox="1">
            <a:spLocks/>
          </p:cNvSpPr>
          <p:nvPr/>
        </p:nvSpPr>
        <p:spPr>
          <a:xfrm>
            <a:off x="166854" y="192069"/>
            <a:ext cx="7642615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What a cluster is </a:t>
            </a:r>
            <a:r>
              <a:rPr lang="en-GB" sz="4000" b="1" i="1" spc="35" dirty="0">
                <a:solidFill>
                  <a:srgbClr val="333639"/>
                </a:solidFill>
                <a:cs typeface="Trebuchet MS"/>
              </a:rPr>
              <a:t>not</a:t>
            </a:r>
            <a:r>
              <a:rPr lang="en-GB" sz="4000" b="1" spc="35" dirty="0">
                <a:solidFill>
                  <a:srgbClr val="333639"/>
                </a:solidFill>
                <a:cs typeface="Trebuchet MS"/>
              </a:rPr>
              <a:t>…</a:t>
            </a:r>
            <a:endParaRPr lang="en-GB" sz="4000" dirty="0"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18416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Moving data to the HPC infrastructure</a:t>
            </a:r>
            <a:endParaRPr lang="nl-BE" dirty="0"/>
          </a:p>
          <a:p>
            <a:r>
              <a:rPr lang="en-US" dirty="0"/>
              <a:t>Software</a:t>
            </a:r>
          </a:p>
          <a:p>
            <a:pPr lvl="1"/>
            <a:r>
              <a:rPr lang="en-US" dirty="0"/>
              <a:t>Existing tools are often not HPC-compatible</a:t>
            </a:r>
          </a:p>
          <a:p>
            <a:pPr lvl="1"/>
            <a:r>
              <a:rPr lang="en-US" dirty="0"/>
              <a:t>Often do not scale (algorithm productivity is not straightforward proportional to the processing power)</a:t>
            </a:r>
          </a:p>
          <a:p>
            <a:pPr lvl="1"/>
            <a:r>
              <a:rPr lang="en-US" dirty="0"/>
              <a:t>General “big data” algorithms often have to be specifically adapted for NGS compute and analysis</a:t>
            </a:r>
          </a:p>
          <a:p>
            <a:r>
              <a:rPr lang="en-US" dirty="0"/>
              <a:t>Post-processing and analysis of the results</a:t>
            </a:r>
          </a:p>
          <a:p>
            <a:pPr lvl="1"/>
            <a:r>
              <a:rPr lang="nl-BE" dirty="0"/>
              <a:t>Analysis of </a:t>
            </a:r>
            <a:r>
              <a:rPr lang="nl-BE" dirty="0" err="1"/>
              <a:t>massive</a:t>
            </a:r>
            <a:r>
              <a:rPr lang="nl-BE" dirty="0"/>
              <a:t> datasets is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trivial</a:t>
            </a:r>
            <a:endParaRPr lang="nl-BE" dirty="0"/>
          </a:p>
          <a:p>
            <a:pPr lvl="2"/>
            <a:r>
              <a:rPr lang="en-US" dirty="0"/>
              <a:t>Query of the results</a:t>
            </a:r>
            <a:endParaRPr lang="nl-BE" dirty="0"/>
          </a:p>
          <a:p>
            <a:pPr lvl="2"/>
            <a:r>
              <a:rPr lang="en-US" dirty="0"/>
              <a:t>Generating reports</a:t>
            </a:r>
          </a:p>
          <a:p>
            <a:pPr lvl="1"/>
            <a:endParaRPr lang="en-US" dirty="0"/>
          </a:p>
          <a:p>
            <a:endParaRPr lang="nl-BE" dirty="0"/>
          </a:p>
        </p:txBody>
      </p:sp>
      <p:sp>
        <p:nvSpPr>
          <p:cNvPr id="4" name="object 51"/>
          <p:cNvSpPr txBox="1">
            <a:spLocks/>
          </p:cNvSpPr>
          <p:nvPr/>
        </p:nvSpPr>
        <p:spPr>
          <a:xfrm>
            <a:off x="166855" y="192069"/>
            <a:ext cx="9124629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1" i="0" u="none" strike="noStrike" kern="1200" cap="none" spc="45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FlandersArtSans-Bold"/>
                <a:ea typeface="+mj-ea"/>
                <a:cs typeface="+mj-cs"/>
              </a:rPr>
              <a:t>Transition to HPC</a:t>
            </a:r>
            <a:endParaRPr kumimoji="0" lang="en-GB" sz="4000" b="1" i="0" u="none" strike="noStrike" kern="1200" cap="none" spc="0" normalizeH="0" baseline="0" noProof="0" dirty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Trebuchet MS"/>
              <a:ea typeface="+mj-ea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468712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2" b="7982"/>
          <a:stretch>
            <a:fillRect/>
          </a:stretch>
        </p:blipFill>
        <p:spPr/>
      </p:pic>
      <p:sp>
        <p:nvSpPr>
          <p:cNvPr id="2" name="Rounded Rectangle 1"/>
          <p:cNvSpPr/>
          <p:nvPr/>
        </p:nvSpPr>
        <p:spPr>
          <a:xfrm>
            <a:off x="0" y="3071446"/>
            <a:ext cx="6359066" cy="2743200"/>
          </a:xfrm>
          <a:prstGeom prst="roundRect">
            <a:avLst>
              <a:gd name="adj" fmla="val 776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59878" y="4150659"/>
            <a:ext cx="5713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ea typeface="Roboto" panose="02000000000000000000" pitchFamily="2" charset="0"/>
              </a:rPr>
              <a:t>Where to find supercomputers?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966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1C33-475D-474A-A037-DDAF3DC7AF09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688" y="3442054"/>
            <a:ext cx="2273440" cy="18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672" y="3429200"/>
            <a:ext cx="1800000" cy="180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 bwMode="auto">
          <a:xfrm>
            <a:off x="1199456" y="2340169"/>
            <a:ext cx="201850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In-house</a:t>
            </a:r>
          </a:p>
        </p:txBody>
      </p:sp>
      <p:sp>
        <p:nvSpPr>
          <p:cNvPr id="10" name="TextBox 9"/>
          <p:cNvSpPr txBox="1"/>
          <p:nvPr/>
        </p:nvSpPr>
        <p:spPr bwMode="auto">
          <a:xfrm>
            <a:off x="5411924" y="2321333"/>
            <a:ext cx="1385316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Cloud</a:t>
            </a:r>
          </a:p>
        </p:txBody>
      </p:sp>
      <p:sp>
        <p:nvSpPr>
          <p:cNvPr id="11" name="TextBox 10"/>
          <p:cNvSpPr txBox="1"/>
          <p:nvPr/>
        </p:nvSpPr>
        <p:spPr bwMode="auto">
          <a:xfrm>
            <a:off x="611683" y="188640"/>
            <a:ext cx="10956925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latin typeface="Calibri" panose="020F0502020204030204" pitchFamily="34" charset="0"/>
                <a:cs typeface="Calibri" panose="020F0502020204030204" pitchFamily="34" charset="0"/>
              </a:rPr>
              <a:t>HPC OPTIONS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8338618" y="2340169"/>
            <a:ext cx="3008382" cy="2523065"/>
            <a:chOff x="8338618" y="2340169"/>
            <a:chExt cx="3008382" cy="2523065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8618" y="3689752"/>
              <a:ext cx="3008382" cy="1173482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 bwMode="auto">
            <a:xfrm>
              <a:off x="9444949" y="2340169"/>
              <a:ext cx="973343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VSC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364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8|4.3|6.7|17.8|11.5|15.9|6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8|2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"/>
</p:tagLst>
</file>

<file path=ppt/theme/theme1.xml><?xml version="1.0" encoding="utf-8"?>
<a:theme xmlns:a="http://schemas.openxmlformats.org/drawingml/2006/main" name="Office Theme">
  <a:themeElements>
    <a:clrScheme name="Custom 9">
      <a:dk1>
        <a:srgbClr val="333639"/>
      </a:dk1>
      <a:lt1>
        <a:srgbClr val="F4F5FC"/>
      </a:lt1>
      <a:dk2>
        <a:srgbClr val="353A42"/>
      </a:dk2>
      <a:lt2>
        <a:srgbClr val="FFFFFF"/>
      </a:lt2>
      <a:accent1>
        <a:srgbClr val="DB6C30"/>
      </a:accent1>
      <a:accent2>
        <a:srgbClr val="DB6C30"/>
      </a:accent2>
      <a:accent3>
        <a:srgbClr val="DB6C30"/>
      </a:accent3>
      <a:accent4>
        <a:srgbClr val="DB6C30"/>
      </a:accent4>
      <a:accent5>
        <a:srgbClr val="DB6C30"/>
      </a:accent5>
      <a:accent6>
        <a:srgbClr val="AAB2BD"/>
      </a:accent6>
      <a:hlink>
        <a:srgbClr val="F8960D"/>
      </a:hlink>
      <a:folHlink>
        <a:srgbClr val="D70444"/>
      </a:folHlink>
    </a:clrScheme>
    <a:fontScheme name="VSC">
      <a:majorFont>
        <a:latin typeface="FlandersArtSans-Bold"/>
        <a:ea typeface=""/>
        <a:cs typeface=""/>
      </a:majorFont>
      <a:minorFont>
        <a:latin typeface="FlandersArtSans-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VSC_Orange">
  <a:themeElements>
    <a:clrScheme name="Custom 9">
      <a:dk1>
        <a:srgbClr val="333639"/>
      </a:dk1>
      <a:lt1>
        <a:srgbClr val="F4F5FC"/>
      </a:lt1>
      <a:dk2>
        <a:srgbClr val="353A42"/>
      </a:dk2>
      <a:lt2>
        <a:srgbClr val="FFFFFF"/>
      </a:lt2>
      <a:accent1>
        <a:srgbClr val="DB6C30"/>
      </a:accent1>
      <a:accent2>
        <a:srgbClr val="DB6C30"/>
      </a:accent2>
      <a:accent3>
        <a:srgbClr val="DB6C30"/>
      </a:accent3>
      <a:accent4>
        <a:srgbClr val="DB6C30"/>
      </a:accent4>
      <a:accent5>
        <a:srgbClr val="DB6C30"/>
      </a:accent5>
      <a:accent6>
        <a:srgbClr val="AAB2BD"/>
      </a:accent6>
      <a:hlink>
        <a:srgbClr val="F8960D"/>
      </a:hlink>
      <a:folHlink>
        <a:srgbClr val="D70444"/>
      </a:folHlink>
    </a:clrScheme>
    <a:fontScheme name="VSC">
      <a:majorFont>
        <a:latin typeface="FlandersArtSans-Bold"/>
        <a:ea typeface=""/>
        <a:cs typeface=""/>
      </a:majorFont>
      <a:minorFont>
        <a:latin typeface="FlandersArtSans-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190101_VSC_DS_Stuk.pptx" id="{9BB435E3-7930-4CA5-970E-D5FA149AAE31}" vid="{00E57487-46B3-4893-9499-02F609BB6BD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aff7d12c-bb71-4270-bd29-9c4d45ff3327">346bfafb-41a4-4705-9274-1725a8a4651c</_dlc_DocId>
    <_dlc_DocIdUrl xmlns="aff7d12c-bb71-4270-bd29-9c4d45ff3327">
      <Url>https://www.groupware.kuleuven.be/sites/hpc/_layouts/15/DocIdRedir.aspx?ID=346bfafb-41a4-4705-9274-1725a8a4651c</Url>
      <Description>346bfafb-41a4-4705-9274-1725a8a4651c</Description>
    </_dlc_DocIdUrl>
  </documentManagement>
</p:properties>
</file>

<file path=customXml/item3.xml><?xml version="1.0" encoding="utf-8"?>
<?mso-contentType ?>
<customXsn xmlns="http://schemas.microsoft.com/office/2006/metadata/customXsn">
  <xsnLocation/>
  <cached>True</cached>
  <openByDefault>True</openByDefault>
  <xsnScope>/sites/hpc</xsnScope>
</customXsn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7C36A1CAF973428CFB8DC9B5B73D030400A741C9874CC89F4CB7C7A5AE62CBCD36" ma:contentTypeVersion="2" ma:contentTypeDescription="" ma:contentTypeScope="" ma:versionID="2a5b37c1a06f9995b1548b8fc9b10188">
  <xsd:schema xmlns:xsd="http://www.w3.org/2001/XMLSchema" xmlns:xs="http://www.w3.org/2001/XMLSchema" xmlns:p="http://schemas.microsoft.com/office/2006/metadata/properties" xmlns:ns2="aff7d12c-bb71-4270-bd29-9c4d45ff3327" targetNamespace="http://schemas.microsoft.com/office/2006/metadata/properties" ma:root="true" ma:fieldsID="535495b15c0addd8af32a03863086e70" ns2:_="">
    <xsd:import namespace="aff7d12c-bb71-4270-bd29-9c4d45ff3327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f7d12c-bb71-4270-bd29-9c4d45ff3327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aarde van de document-id" ma:description="De waarde van de document-id die aan dit item is toegewezen." ma:internalName="_dlc_DocId" ma:readOnly="true">
      <xsd:simpleType>
        <xsd:restriction base="dms:Text"/>
      </xsd:simpleType>
    </xsd:element>
    <xsd:element name="_dlc_DocIdUrl" ma:index="9" nillable="true" ma:displayName="Document-id" ma:description="Permanente koppeling naar dit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5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564EE3F2-D13D-4835-816B-74B5A42185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0D56244-60B2-41FD-96AD-7AC25F221D7C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aff7d12c-bb71-4270-bd29-9c4d45ff3327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0EF99C1-AFFA-4072-A3F6-6A9C90E28E63}">
  <ds:schemaRefs>
    <ds:schemaRef ds:uri="http://schemas.microsoft.com/office/2006/metadata/customXsn"/>
  </ds:schemaRefs>
</ds:datastoreItem>
</file>

<file path=customXml/itemProps4.xml><?xml version="1.0" encoding="utf-8"?>
<ds:datastoreItem xmlns:ds="http://schemas.openxmlformats.org/officeDocument/2006/customXml" ds:itemID="{5D5B35C9-35F5-4278-990B-48710415D6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f7d12c-bb71-4270-bd29-9c4d45ff33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5.xml><?xml version="1.0" encoding="utf-8"?>
<ds:datastoreItem xmlns:ds="http://schemas.openxmlformats.org/officeDocument/2006/customXml" ds:itemID="{7732E273-8A47-4E01-AC36-8FF8A6317757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10181</TotalTime>
  <Words>1419</Words>
  <Application>Microsoft Office PowerPoint</Application>
  <PresentationFormat>Widescreen</PresentationFormat>
  <Paragraphs>433</Paragraphs>
  <Slides>39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58" baseType="lpstr">
      <vt:lpstr>ＭＳ Ｐゴシック</vt:lpstr>
      <vt:lpstr>Arial</vt:lpstr>
      <vt:lpstr>Arial monospaced for SAP</vt:lpstr>
      <vt:lpstr>Arvo</vt:lpstr>
      <vt:lpstr>Calibri</vt:lpstr>
      <vt:lpstr>Calibri Light</vt:lpstr>
      <vt:lpstr>Courier New</vt:lpstr>
      <vt:lpstr>FlandersArtSans-Bold</vt:lpstr>
      <vt:lpstr>FlandersArtSans-Medium</vt:lpstr>
      <vt:lpstr>FlandersArtSans-Regular</vt:lpstr>
      <vt:lpstr>Inconsolata</vt:lpstr>
      <vt:lpstr>Open Sans Extrabold</vt:lpstr>
      <vt:lpstr>Open Sans Semibold</vt:lpstr>
      <vt:lpstr>Roboto</vt:lpstr>
      <vt:lpstr>Times New Roman</vt:lpstr>
      <vt:lpstr>Trebuchet MS</vt:lpstr>
      <vt:lpstr>Wingdings</vt:lpstr>
      <vt:lpstr>Office Theme</vt:lpstr>
      <vt:lpstr>VSC_Orange</vt:lpstr>
      <vt:lpstr>Vlaams Supercomputer Centrum </vt:lpstr>
      <vt:lpstr>PowerPoint Presentation</vt:lpstr>
      <vt:lpstr>Supercomputer ?</vt:lpstr>
      <vt:lpstr>PowerPoint Presentation</vt:lpstr>
      <vt:lpstr>PowerPoint Presentation</vt:lpstr>
      <vt:lpstr>PowerPoint Presentation</vt:lpstr>
      <vt:lpstr>Challenges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VSC training</vt:lpstr>
      <vt:lpstr>VSC training</vt:lpstr>
      <vt:lpstr>PowerPoint Presentation</vt:lpstr>
      <vt:lpstr>PowerPoint Presentation</vt:lpstr>
      <vt:lpstr>PowerPoint Presentation</vt:lpstr>
      <vt:lpstr>PowerPoint Presentation</vt:lpstr>
      <vt:lpstr>System comparison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Specifying resources that you need</vt:lpstr>
      <vt:lpstr>Specify needed resouces in a job script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UHasselt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AL-TEKREETI Rafal</dc:creator>
  <cp:lastModifiedBy>Alvaro Cortes Calabuig</cp:lastModifiedBy>
  <cp:revision>245</cp:revision>
  <dcterms:created xsi:type="dcterms:W3CDTF">2018-06-21T07:15:36Z</dcterms:created>
  <dcterms:modified xsi:type="dcterms:W3CDTF">2020-09-29T07:47:48Z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0x010100317C36A1CAF973428CFB8DC9B5B73D030400A741C9874CC89F4CB7C7A5AE62CBCD36</vt:lpwstr>
  </property>
  <property fmtid="{D5CDD505-2E9C-101B-9397-08002B2CF9AE}" pid="3" name="_dlc_DocIdItemGuid">
    <vt:lpwstr>346bfafb-41a4-4705-9274-1725a8a4651c</vt:lpwstr>
  </property>
</Properties>
</file>

<file path=docProps/thumbnail.jpeg>
</file>